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802" r:id="rId2"/>
    <p:sldMasterId id="2147483814" r:id="rId3"/>
    <p:sldMasterId id="2147483829" r:id="rId4"/>
    <p:sldMasterId id="2147483841" r:id="rId5"/>
    <p:sldMasterId id="2147483853" r:id="rId6"/>
  </p:sldMasterIdLst>
  <p:notesMasterIdLst>
    <p:notesMasterId r:id="rId55"/>
  </p:notesMasterIdLst>
  <p:handoutMasterIdLst>
    <p:handoutMasterId r:id="rId56"/>
  </p:handoutMasterIdLst>
  <p:sldIdLst>
    <p:sldId id="441" r:id="rId7"/>
    <p:sldId id="1005" r:id="rId8"/>
    <p:sldId id="956" r:id="rId9"/>
    <p:sldId id="957" r:id="rId10"/>
    <p:sldId id="959" r:id="rId11"/>
    <p:sldId id="960" r:id="rId12"/>
    <p:sldId id="961" r:id="rId13"/>
    <p:sldId id="962" r:id="rId14"/>
    <p:sldId id="963" r:id="rId15"/>
    <p:sldId id="964" r:id="rId16"/>
    <p:sldId id="965" r:id="rId17"/>
    <p:sldId id="1009" r:id="rId18"/>
    <p:sldId id="966" r:id="rId19"/>
    <p:sldId id="969" r:id="rId20"/>
    <p:sldId id="970" r:id="rId21"/>
    <p:sldId id="971" r:id="rId22"/>
    <p:sldId id="972" r:id="rId23"/>
    <p:sldId id="973" r:id="rId24"/>
    <p:sldId id="974" r:id="rId25"/>
    <p:sldId id="975" r:id="rId26"/>
    <p:sldId id="976" r:id="rId27"/>
    <p:sldId id="977" r:id="rId28"/>
    <p:sldId id="1010" r:id="rId29"/>
    <p:sldId id="980" r:id="rId30"/>
    <p:sldId id="981" r:id="rId31"/>
    <p:sldId id="982" r:id="rId32"/>
    <p:sldId id="983" r:id="rId33"/>
    <p:sldId id="984" r:id="rId34"/>
    <p:sldId id="985" r:id="rId35"/>
    <p:sldId id="986" r:id="rId36"/>
    <p:sldId id="987" r:id="rId37"/>
    <p:sldId id="988" r:id="rId38"/>
    <p:sldId id="989" r:id="rId39"/>
    <p:sldId id="990" r:id="rId40"/>
    <p:sldId id="991" r:id="rId41"/>
    <p:sldId id="1011" r:id="rId42"/>
    <p:sldId id="995" r:id="rId43"/>
    <p:sldId id="996" r:id="rId44"/>
    <p:sldId id="997" r:id="rId45"/>
    <p:sldId id="998" r:id="rId46"/>
    <p:sldId id="999" r:id="rId47"/>
    <p:sldId id="1000" r:id="rId48"/>
    <p:sldId id="1001" r:id="rId49"/>
    <p:sldId id="1002" r:id="rId50"/>
    <p:sldId id="1003" r:id="rId51"/>
    <p:sldId id="954" r:id="rId52"/>
    <p:sldId id="1004" r:id="rId53"/>
    <p:sldId id="798" r:id="rId5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76" autoAdjust="0"/>
    <p:restoredTop sz="80639" autoAdjust="0"/>
  </p:normalViewPr>
  <p:slideViewPr>
    <p:cSldViewPr snapToGrid="0" snapToObjects="1">
      <p:cViewPr varScale="1">
        <p:scale>
          <a:sx n="59" d="100"/>
          <a:sy n="59" d="100"/>
        </p:scale>
        <p:origin x="-165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4856"/>
    </p:cViewPr>
  </p:sorterViewPr>
  <p:notesViewPr>
    <p:cSldViewPr snapToGrid="0" snapToObjects="1">
      <p:cViewPr varScale="1">
        <p:scale>
          <a:sx n="56" d="100"/>
          <a:sy n="56" d="100"/>
        </p:scale>
        <p:origin x="-283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theme" Target="theme/theme1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presProps" Target="presProps.xml"/><Relationship Id="rId10" Type="http://schemas.openxmlformats.org/officeDocument/2006/relationships/slide" Target="slides/slide4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image" Target="../media/image1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24128C-B88A-F640-9D9E-9E2D9702F110}" type="datetimeFigureOut">
              <a:rPr lang="en-US" smtClean="0"/>
              <a:pPr/>
              <a:t>12/18/2013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B73DB8-A723-E042-AF8C-3A8522DA72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4192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773149-0ABC-E244-8EDD-4CC88D8136B6}" type="datetimeFigureOut">
              <a:rPr lang="en-US" smtClean="0"/>
              <a:pPr/>
              <a:t>12/18/2013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A4F66E-E396-E443-81FD-0890AFF8A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6039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1C1209-841C-3749-9319-3415309BA974}" type="slidenum">
              <a:rPr lang="de-DE">
                <a:solidFill>
                  <a:prstClr val="black"/>
                </a:solidFill>
              </a:rPr>
              <a:pPr/>
              <a:t>7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0AFB23-ED0B-ED4A-8E61-B78B7CC2F30A}" type="slidenum">
              <a:rPr lang="en-US">
                <a:solidFill>
                  <a:prstClr val="black"/>
                </a:solidFill>
              </a:rPr>
              <a:pPr/>
              <a:t>28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0AFB23-ED0B-ED4A-8E61-B78B7CC2F30A}" type="slidenum">
              <a:rPr lang="en-US">
                <a:solidFill>
                  <a:prstClr val="black"/>
                </a:solidFill>
              </a:rPr>
              <a:pPr/>
              <a:t>29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0AFB23-ED0B-ED4A-8E61-B78B7CC2F30A}" type="slidenum">
              <a:rPr lang="en-US">
                <a:solidFill>
                  <a:prstClr val="black"/>
                </a:solidFill>
              </a:rPr>
              <a:pPr/>
              <a:t>30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FC14AA-EDBF-4E41-AC82-B21356B2D980}" type="slidenum">
              <a:rPr lang="en-US">
                <a:solidFill>
                  <a:prstClr val="black"/>
                </a:solidFill>
              </a:rPr>
              <a:pPr/>
              <a:t>32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10C526-2AC2-5848-A3A9-1959A581B763}" type="slidenum">
              <a:rPr lang="en-US">
                <a:solidFill>
                  <a:prstClr val="black"/>
                </a:solidFill>
              </a:rPr>
              <a:pPr/>
              <a:t>43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4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74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4BCD4F-79C6-B840-950E-F353C35D6F19}" type="slidenum">
              <a:rPr lang="en-US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02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21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4BCD4F-79C6-B840-950E-F353C35D6F19}" type="slidenum">
              <a:rPr lang="en-US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02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21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5D0340-7DDE-8E45-AEBA-AB59FCC53FC5}" type="slidenum">
              <a:rPr lang="en-US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06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62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1pPr>
            <a:lvl2pPr marL="742846" indent="-28571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2pPr>
            <a:lvl3pPr marL="1142840" indent="-228568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3pPr>
            <a:lvl4pPr marL="1599975" indent="-228568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4pPr>
            <a:lvl5pPr marL="2057111" indent="-228568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5pPr>
            <a:lvl6pPr marL="2514247" indent="-2285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6pPr>
            <a:lvl7pPr marL="2971383" indent="-2285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7pPr>
            <a:lvl8pPr marL="3428519" indent="-2285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8pPr>
            <a:lvl9pPr marL="3885655" indent="-2285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9pPr>
          </a:lstStyle>
          <a:p>
            <a:pPr eaLnBrk="1" hangingPunct="1"/>
            <a:fld id="{76327AF3-F4B9-254E-A95F-2FA9DB9ED39F}" type="slidenum">
              <a:rPr lang="en-US" sz="1200">
                <a:solidFill>
                  <a:prstClr val="black"/>
                </a:solidFill>
              </a:rPr>
              <a:pPr eaLnBrk="1" hangingPunct="1"/>
              <a:t>18</a:t>
            </a:fld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9031F-EB71-7642-8F3C-6FDC1408CB92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89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9031F-EB71-7642-8F3C-6FDC1408CB92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89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1pPr>
            <a:lvl2pPr marL="742846" indent="-28571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2pPr>
            <a:lvl3pPr marL="1142840" indent="-228568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3pPr>
            <a:lvl4pPr marL="1599975" indent="-228568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4pPr>
            <a:lvl5pPr marL="2057111" indent="-228568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5pPr>
            <a:lvl6pPr marL="2514247" indent="-2285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6pPr>
            <a:lvl7pPr marL="2971383" indent="-2285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7pPr>
            <a:lvl8pPr marL="3428519" indent="-2285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8pPr>
            <a:lvl9pPr marL="3885655" indent="-2285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9pPr>
          </a:lstStyle>
          <a:p>
            <a:pPr eaLnBrk="1" hangingPunct="1"/>
            <a:fld id="{76327AF3-F4B9-254E-A95F-2FA9DB9ED39F}" type="slidenum">
              <a:rPr lang="en-US" sz="1200">
                <a:solidFill>
                  <a:prstClr val="black"/>
                </a:solidFill>
              </a:rPr>
              <a:pPr eaLnBrk="1" hangingPunct="1"/>
              <a:t>21</a:t>
            </a:fld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7EA257-BBC4-3B4D-BF0C-1044415BD0E4}" type="slidenum">
              <a:rPr lang="en-US">
                <a:solidFill>
                  <a:prstClr val="black"/>
                </a:solidFill>
              </a:rPr>
              <a:pPr/>
              <a:t>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0734E-7F07-5849-8224-F4B4740C657F}" type="datetime1">
              <a:rPr lang="en-US" smtClean="0"/>
              <a:pPr/>
              <a:t>12/18/2013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950A9-EED3-1D44-A4DE-08208E952964}" type="datetime1">
              <a:rPr lang="en-US" smtClean="0"/>
              <a:pPr/>
              <a:t>12/18/2013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41639-3679-D240-A6FB-91A389FB9B7B}" type="datetime1">
              <a:rPr lang="en-US" smtClean="0"/>
              <a:pPr/>
              <a:t>12/18/2013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DC656-1BD8-4EE6-B793-44D9754327E4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18.12.2013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AD17E-8A7B-4CE0-B236-8AF93AB4209C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146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DC656-1BD8-4EE6-B793-44D9754327E4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18.12.2013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AD17E-8A7B-4CE0-B236-8AF93AB4209C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2866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DC656-1BD8-4EE6-B793-44D9754327E4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18.12.2013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AD17E-8A7B-4CE0-B236-8AF93AB4209C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1567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DC656-1BD8-4EE6-B793-44D9754327E4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18.12.2013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AD17E-8A7B-4CE0-B236-8AF93AB4209C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9051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DC656-1BD8-4EE6-B793-44D9754327E4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18.12.2013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AD17E-8A7B-4CE0-B236-8AF93AB4209C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3212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DC656-1BD8-4EE6-B793-44D9754327E4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18.12.2013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AD17E-8A7B-4CE0-B236-8AF93AB4209C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1747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DC656-1BD8-4EE6-B793-44D9754327E4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18.12.2013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AD17E-8A7B-4CE0-B236-8AF93AB4209C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0423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DC656-1BD8-4EE6-B793-44D9754327E4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18.12.2013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AD17E-8A7B-4CE0-B236-8AF93AB4209C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684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D4575-FF2F-334A-9F79-9FFBE1E30D3A}" type="datetime1">
              <a:rPr lang="en-US" smtClean="0"/>
              <a:pPr/>
              <a:t>12/18/2013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DC656-1BD8-4EE6-B793-44D9754327E4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18.12.2013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AD17E-8A7B-4CE0-B236-8AF93AB4209C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536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DC656-1BD8-4EE6-B793-44D9754327E4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18.12.2013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AD17E-8A7B-4CE0-B236-8AF93AB4209C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0359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DC656-1BD8-4EE6-B793-44D9754327E4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18.12.2013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AD17E-8A7B-4CE0-B236-8AF93AB4209C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3599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0" y="681037"/>
            <a:ext cx="3890964" cy="1731963"/>
          </a:xfrm>
        </p:spPr>
        <p:txBody>
          <a:bodyPr/>
          <a:lstStyle>
            <a:lvl1pPr algn="ctr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58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0" y="3835400"/>
            <a:ext cx="3886200" cy="2235200"/>
          </a:xfrm>
        </p:spPr>
        <p:txBody>
          <a:bodyPr/>
          <a:lstStyle>
            <a:lvl1pPr marL="0" indent="0" algn="ctr">
              <a:spcBef>
                <a:spcPts val="900"/>
              </a:spcBef>
              <a:buFont typeface="Times" pitchFamily="-65" charset="0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239000" y="6273800"/>
            <a:ext cx="1219200" cy="457200"/>
          </a:xfrm>
        </p:spPr>
        <p:txBody>
          <a:bodyPr anchor="b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srgbClr val="E7D19A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5334000" y="6273800"/>
            <a:ext cx="1905000" cy="457200"/>
          </a:xfrm>
        </p:spPr>
        <p:txBody>
          <a:bodyPr anchor="b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srgbClr val="E7D19A"/>
              </a:solidFill>
            </a:endParaRPr>
          </a:p>
        </p:txBody>
      </p:sp>
      <p:pic>
        <p:nvPicPr>
          <p:cNvPr id="9" name="Picture 8" descr="wordcloud2.jpg"/>
          <p:cNvPicPr>
            <a:picLocks noChangeAspect="1"/>
          </p:cNvPicPr>
          <p:nvPr userDrawn="1"/>
        </p:nvPicPr>
        <p:blipFill rotWithShape="1">
          <a:blip r:embed="rId2"/>
          <a:srcRect l="19740" t="8415" r="20308" b="8153"/>
          <a:stretch/>
        </p:blipFill>
        <p:spPr>
          <a:xfrm>
            <a:off x="781452" y="221091"/>
            <a:ext cx="2647549" cy="6357509"/>
          </a:xfrm>
          <a:prstGeom prst="rect">
            <a:avLst/>
          </a:prstGeom>
        </p:spPr>
      </p:pic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572000" y="6273800"/>
            <a:ext cx="765174" cy="457200"/>
          </a:xfrm>
        </p:spPr>
        <p:txBody>
          <a:bodyPr anchor="b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74C7FEE-6B48-4643-BCFB-F13B0E13E171}" type="slidenum">
              <a:rPr lang="en-US">
                <a:solidFill>
                  <a:srgbClr val="E7D19A"/>
                </a:solidFill>
              </a:rPr>
              <a:pPr/>
              <a:t>‹#›</a:t>
            </a:fld>
            <a:endParaRPr lang="en-US" dirty="0">
              <a:solidFill>
                <a:srgbClr val="E7D1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9764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03400"/>
            <a:ext cx="8534400" cy="444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0" y="6273800"/>
            <a:ext cx="1981200" cy="4572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048000" y="6273800"/>
            <a:ext cx="2895600" cy="4572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F35DC5-7E65-8247-99AB-4E984F8A921E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8659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2BDC8F-D922-0A4E-AAA0-9C7D97FF3D71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1452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752600"/>
            <a:ext cx="3810000" cy="4495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752600"/>
            <a:ext cx="3810000" cy="4495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096000" y="6273800"/>
            <a:ext cx="1981200" cy="4572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667000" y="6248400"/>
            <a:ext cx="2895600" cy="4572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C7A63A-31A1-2C4C-95AA-A445DBCAB174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5180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671637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2311400"/>
            <a:ext cx="4040188" cy="3962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2627" y="1671637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2627" y="2311400"/>
            <a:ext cx="4041775" cy="3962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248400" y="6273800"/>
            <a:ext cx="1981200" cy="4572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819400" y="6273800"/>
            <a:ext cx="2895600" cy="4572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1C68C3-6089-F349-9232-42643877B0CF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371600" y="508000"/>
            <a:ext cx="74676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37508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BC7101-16EA-C942-850C-355264FDE9E8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6713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28E5E2-1321-4548-96C8-615581C5A8C2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129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7DA3D-0E0C-4140-B5E2-4EE048D57C6E}" type="datetime1">
              <a:rPr lang="en-US" smtClean="0"/>
              <a:pPr/>
              <a:t>12/18/2013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1905000"/>
            <a:ext cx="3008313" cy="1162051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3124201"/>
            <a:ext cx="3008313" cy="30019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729988-E849-C549-AA67-252EA40F09C2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1070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7882B1-C6D6-A945-BB8B-B7B1B12471B5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3223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DFA8D9-15F1-AF4D-8149-0C26EB27AC9C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88021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29450" y="381000"/>
            <a:ext cx="211455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81000"/>
            <a:ext cx="619125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57BED9-9427-674C-8047-314E304C86F8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28694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752601"/>
            <a:ext cx="77724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4076701"/>
            <a:ext cx="77724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43D734-B240-FB4D-AF6E-6869FD669100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371600" y="508000"/>
            <a:ext cx="74676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451039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Narrow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03400"/>
            <a:ext cx="6858000" cy="444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5181600" y="6273800"/>
            <a:ext cx="1981200" cy="4572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286000" y="6273800"/>
            <a:ext cx="2895600" cy="4572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F35DC5-7E65-8247-99AB-4E984F8A921E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72341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Complete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797583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0734E-7F07-5849-8224-F4B4740C657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53583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D4575-FF2F-334A-9F79-9FFBE1E30D3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72715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7DA3D-0E0C-4140-B5E2-4EE048D57C6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017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0848A-593E-BB41-A7F8-9A6B3E943DA4}" type="datetime1">
              <a:rPr lang="en-US" smtClean="0"/>
              <a:pPr/>
              <a:t>12/18/2013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0848A-593E-BB41-A7F8-9A6B3E943DA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63648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A0816-33E2-8C40-AB0D-A51248F791C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5010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DC60C-B23F-144C-B7D5-62CC8E82071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13716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BF993-C234-DC44-9528-3EAD344FCCF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5617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E4797-2AA4-4D46-A7FD-9ADF5469E9D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10102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6F9D0-0A51-4947-BDEE-73BFA7C2AC4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0658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950A9-EED3-1D44-A4DE-08208E95296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104355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41639-3679-D240-A6FB-91A389FB9B7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17537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0734E-7F07-5849-8224-F4B4740C657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26979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D4575-FF2F-334A-9F79-9FFBE1E30D3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506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A0816-33E2-8C40-AB0D-A51248F791C7}" type="datetime1">
              <a:rPr lang="en-US" smtClean="0"/>
              <a:pPr/>
              <a:t>12/18/2013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7DA3D-0E0C-4140-B5E2-4EE048D57C6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59597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0848A-593E-BB41-A7F8-9A6B3E943DA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17949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A0816-33E2-8C40-AB0D-A51248F791C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2164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DC60C-B23F-144C-B7D5-62CC8E82071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45402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BF993-C234-DC44-9528-3EAD344FCCF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99662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E4797-2AA4-4D46-A7FD-9ADF5469E9D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86027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6F9D0-0A51-4947-BDEE-73BFA7C2AC4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05662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950A9-EED3-1D44-A4DE-08208E95296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98274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41639-3679-D240-A6FB-91A389FB9B7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83166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0734E-7F07-5849-8224-F4B4740C657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172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DC60C-B23F-144C-B7D5-62CC8E820715}" type="datetime1">
              <a:rPr lang="en-US" smtClean="0"/>
              <a:pPr/>
              <a:t>12/18/2013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D4575-FF2F-334A-9F79-9FFBE1E30D3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69995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7DA3D-0E0C-4140-B5E2-4EE048D57C6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31167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0848A-593E-BB41-A7F8-9A6B3E943DA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65909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A0816-33E2-8C40-AB0D-A51248F791C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16299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DC60C-B23F-144C-B7D5-62CC8E82071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31347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BF993-C234-DC44-9528-3EAD344FCCF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96853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E4797-2AA4-4D46-A7FD-9ADF5469E9D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37707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6F9D0-0A51-4947-BDEE-73BFA7C2AC4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99871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950A9-EED3-1D44-A4DE-08208E95296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41275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41639-3679-D240-A6FB-91A389FB9B7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2432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BF993-C234-DC44-9528-3EAD344FCCF4}" type="datetime1">
              <a:rPr lang="en-US" smtClean="0"/>
              <a:pPr/>
              <a:t>12/18/2013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E4797-2AA4-4D46-A7FD-9ADF5469E9DD}" type="datetime1">
              <a:rPr lang="en-US" smtClean="0"/>
              <a:pPr/>
              <a:t>12/18/2013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6F9D0-0A51-4947-BDEE-73BFA7C2AC4C}" type="datetime1">
              <a:rPr lang="en-US" smtClean="0"/>
              <a:pPr/>
              <a:t>12/18/2013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35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2975"/>
            <a:ext cx="8229600" cy="49643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D2AB5A-FCF7-ED49-8D13-7C3EDA14043A}" type="datetime1">
              <a:rPr lang="en-US" smtClean="0"/>
              <a:pPr/>
              <a:t>12/18/2013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F99FDA-7688-A048-8C34-55AD89F558E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Century Gothic"/>
          <a:ea typeface="+mj-ea"/>
          <a:cs typeface="Century Gothic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Century Gothic"/>
          <a:ea typeface="+mn-ea"/>
          <a:cs typeface="Century Gothic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Century Gothic"/>
          <a:ea typeface="+mn-ea"/>
          <a:cs typeface="Century Gothic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Century Gothic"/>
          <a:ea typeface="+mn-ea"/>
          <a:cs typeface="Century Gothic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Century Gothic"/>
          <a:ea typeface="+mn-ea"/>
          <a:cs typeface="Century Gothic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Century Gothic"/>
          <a:ea typeface="+mn-ea"/>
          <a:cs typeface="Century Gothic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519DC656-1BD8-4EE6-B793-44D9754327E4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 defTabSz="914400"/>
              <a:t>18.12.2013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6F4AD17E-8A7B-4CE0-B236-8AF93AB4209C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287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508000"/>
            <a:ext cx="7467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803400"/>
            <a:ext cx="7772400" cy="444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480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0" y="6273800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480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43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480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04800" y="6273800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n-lt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91F816EA-24CC-2048-859A-C5EA9F275392}" type="slidenum">
              <a:rPr lang="en-US" smtClean="0">
                <a:solidFill>
                  <a:prstClr val="black"/>
                </a:solidFill>
                <a:ea typeface="ＭＳ Ｐゴシック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prstClr val="black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8701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  <p:sldLayoutId id="2147483826" r:id="rId12"/>
    <p:sldLayoutId id="2147483827" r:id="rId13"/>
    <p:sldLayoutId id="2147483828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  <a:ea typeface="ＭＳ Ｐゴシック" pitchFamily="-65" charset="-128"/>
          <a:cs typeface="ＭＳ Ｐゴシック" pitchFamily="-65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  <a:ea typeface="ＭＳ Ｐゴシック" pitchFamily="-65" charset="-128"/>
          <a:cs typeface="ＭＳ Ｐゴシック" pitchFamily="-65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  <a:ea typeface="ＭＳ Ｐゴシック" pitchFamily="-65" charset="-128"/>
          <a:cs typeface="ＭＳ Ｐゴシック" pitchFamily="-65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charset="0"/>
        <a:buChar char="•"/>
        <a:defRPr sz="24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685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Times" charset="0"/>
        <a:buChar char="•"/>
        <a:defRPr sz="2000">
          <a:solidFill>
            <a:schemeClr val="tx1"/>
          </a:solidFill>
          <a:latin typeface="+mn-lt"/>
          <a:ea typeface="ＭＳ Ｐゴシック" pitchFamily="-65" charset="-128"/>
        </a:defRPr>
      </a:lvl2pPr>
      <a:lvl3pPr marL="10287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charset="0"/>
        <a:buChar char="•"/>
        <a:defRPr sz="2000">
          <a:solidFill>
            <a:schemeClr val="tx1"/>
          </a:solidFill>
          <a:latin typeface="+mn-lt"/>
          <a:ea typeface="ＭＳ Ｐゴシック" pitchFamily="-65" charset="-128"/>
        </a:defRPr>
      </a:lvl3pPr>
      <a:lvl4pPr marL="1371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Times" charset="0"/>
        <a:buChar char="•"/>
        <a:defRPr>
          <a:solidFill>
            <a:schemeClr val="tx1"/>
          </a:solidFill>
          <a:latin typeface="+mn-lt"/>
          <a:ea typeface="ＭＳ Ｐゴシック" pitchFamily="-65" charset="-128"/>
        </a:defRPr>
      </a:lvl4pPr>
      <a:lvl5pPr marL="17145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charset="0"/>
        <a:buChar char="•"/>
        <a:defRPr>
          <a:solidFill>
            <a:schemeClr val="tx1"/>
          </a:solidFill>
          <a:latin typeface="+mn-lt"/>
          <a:ea typeface="ＭＳ Ｐゴシック" pitchFamily="-65" charset="-128"/>
        </a:defRPr>
      </a:lvl5pPr>
      <a:lvl6pPr marL="21717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pitchFamily="-65" charset="0"/>
        <a:buChar char="•"/>
        <a:defRPr sz="1400">
          <a:solidFill>
            <a:schemeClr val="tx1"/>
          </a:solidFill>
          <a:latin typeface="+mn-lt"/>
          <a:ea typeface="ＭＳ Ｐゴシック" pitchFamily="-65" charset="-128"/>
        </a:defRPr>
      </a:lvl6pPr>
      <a:lvl7pPr marL="26289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pitchFamily="-65" charset="0"/>
        <a:buChar char="•"/>
        <a:defRPr sz="1400">
          <a:solidFill>
            <a:schemeClr val="tx1"/>
          </a:solidFill>
          <a:latin typeface="+mn-lt"/>
          <a:ea typeface="ＭＳ Ｐゴシック" pitchFamily="-65" charset="-128"/>
        </a:defRPr>
      </a:lvl7pPr>
      <a:lvl8pPr marL="30861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pitchFamily="-65" charset="0"/>
        <a:buChar char="•"/>
        <a:defRPr sz="1400">
          <a:solidFill>
            <a:schemeClr val="tx1"/>
          </a:solidFill>
          <a:latin typeface="+mn-lt"/>
          <a:ea typeface="ＭＳ Ｐゴシック" pitchFamily="-65" charset="-128"/>
        </a:defRPr>
      </a:lvl8pPr>
      <a:lvl9pPr marL="35433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pitchFamily="-65" charset="0"/>
        <a:buChar char="•"/>
        <a:defRPr sz="1400"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35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2975"/>
            <a:ext cx="8229600" cy="49643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D2AB5A-FCF7-ED49-8D13-7C3EDA14043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032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Century Gothic"/>
          <a:ea typeface="+mj-ea"/>
          <a:cs typeface="Century Gothic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Century Gothic"/>
          <a:ea typeface="+mn-ea"/>
          <a:cs typeface="Century Gothic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Century Gothic"/>
          <a:ea typeface="+mn-ea"/>
          <a:cs typeface="Century Gothic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Century Gothic"/>
          <a:ea typeface="+mn-ea"/>
          <a:cs typeface="Century Gothic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Century Gothic"/>
          <a:ea typeface="+mn-ea"/>
          <a:cs typeface="Century Gothic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Century Gothic"/>
          <a:ea typeface="+mn-ea"/>
          <a:cs typeface="Century Gothic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35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2975"/>
            <a:ext cx="8229600" cy="49643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D2AB5A-FCF7-ED49-8D13-7C3EDA14043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357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Century Gothic"/>
          <a:ea typeface="+mj-ea"/>
          <a:cs typeface="Century Gothic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Century Gothic"/>
          <a:ea typeface="+mn-ea"/>
          <a:cs typeface="Century Gothic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Century Gothic"/>
          <a:ea typeface="+mn-ea"/>
          <a:cs typeface="Century Gothic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Century Gothic"/>
          <a:ea typeface="+mn-ea"/>
          <a:cs typeface="Century Gothic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Century Gothic"/>
          <a:ea typeface="+mn-ea"/>
          <a:cs typeface="Century Gothic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Century Gothic"/>
          <a:ea typeface="+mn-ea"/>
          <a:cs typeface="Century Gothic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35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2975"/>
            <a:ext cx="8229600" cy="49643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D2AB5A-FCF7-ED49-8D13-7C3EDA14043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178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6" r:id="rId3"/>
    <p:sldLayoutId id="2147483857" r:id="rId4"/>
    <p:sldLayoutId id="2147483858" r:id="rId5"/>
    <p:sldLayoutId id="2147483859" r:id="rId6"/>
    <p:sldLayoutId id="2147483860" r:id="rId7"/>
    <p:sldLayoutId id="2147483861" r:id="rId8"/>
    <p:sldLayoutId id="2147483862" r:id="rId9"/>
    <p:sldLayoutId id="2147483863" r:id="rId10"/>
    <p:sldLayoutId id="2147483864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Century Gothic"/>
          <a:ea typeface="+mj-ea"/>
          <a:cs typeface="Century Gothic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Century Gothic"/>
          <a:ea typeface="+mn-ea"/>
          <a:cs typeface="Century Gothic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Century Gothic"/>
          <a:ea typeface="+mn-ea"/>
          <a:cs typeface="Century Gothic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Century Gothic"/>
          <a:ea typeface="+mn-ea"/>
          <a:cs typeface="Century Gothic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Century Gothic"/>
          <a:ea typeface="+mn-ea"/>
          <a:cs typeface="Century Gothic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Century Gothic"/>
          <a:ea typeface="+mn-ea"/>
          <a:cs typeface="Century Gothic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0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4.e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7.emf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Information Extraction</a:t>
            </a:r>
            <a:br>
              <a:rPr lang="en-US" dirty="0" smtClean="0"/>
            </a:br>
            <a:r>
              <a:rPr lang="en-US" sz="2400" dirty="0" smtClean="0"/>
              <a:t>Lecture 7 – Relation Extraction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2731" y="3886202"/>
            <a:ext cx="8448580" cy="222974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CIS, LMU </a:t>
            </a:r>
            <a:r>
              <a:rPr lang="en-US" dirty="0" err="1" smtClean="0"/>
              <a:t>München</a:t>
            </a:r>
            <a:endParaRPr lang="en-US" dirty="0" smtClean="0"/>
          </a:p>
          <a:p>
            <a:r>
              <a:rPr lang="en-US" dirty="0" smtClean="0"/>
              <a:t>Winter Semester 2013-2014</a:t>
            </a:r>
          </a:p>
          <a:p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Dr. Alexander Fraser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2316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Relation databases </a:t>
            </a:r>
            <a:br>
              <a:rPr lang="en-US" dirty="0" smtClean="0"/>
            </a:br>
            <a:r>
              <a:rPr lang="en-US" dirty="0" smtClean="0"/>
              <a:t>that draw from Wikipedia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03400"/>
            <a:ext cx="8839200" cy="4445000"/>
          </a:xfrm>
        </p:spPr>
        <p:txBody>
          <a:bodyPr/>
          <a:lstStyle/>
          <a:p>
            <a:r>
              <a:rPr lang="en-US" dirty="0" smtClean="0"/>
              <a:t>Resource Description Framework (RDF) triples</a:t>
            </a:r>
          </a:p>
          <a:p>
            <a:pPr marL="457200" lvl="1" indent="0">
              <a:buNone/>
            </a:pPr>
            <a:r>
              <a:rPr lang="en-US" dirty="0"/>
              <a:t>s</a:t>
            </a:r>
            <a:r>
              <a:rPr lang="en-US" dirty="0" smtClean="0"/>
              <a:t>ubject predicate</a:t>
            </a:r>
            <a:r>
              <a:rPr lang="en-US" dirty="0"/>
              <a:t> </a:t>
            </a:r>
            <a:r>
              <a:rPr lang="en-US" dirty="0" smtClean="0"/>
              <a:t>object</a:t>
            </a:r>
          </a:p>
          <a:p>
            <a:pPr marL="457200" lvl="1" indent="0">
              <a:buNone/>
            </a:pPr>
            <a:r>
              <a:rPr lang="en-US" dirty="0" smtClean="0">
                <a:latin typeface="Courier"/>
                <a:cs typeface="Courier"/>
              </a:rPr>
              <a:t>Golden Gate Park </a:t>
            </a:r>
            <a:r>
              <a:rPr lang="en-US" dirty="0" smtClean="0">
                <a:solidFill>
                  <a:srgbClr val="0000FF"/>
                </a:solidFill>
                <a:latin typeface="Courier"/>
                <a:cs typeface="Courier"/>
              </a:rPr>
              <a:t>location </a:t>
            </a:r>
            <a:r>
              <a:rPr lang="en-US" dirty="0" smtClean="0">
                <a:latin typeface="Courier"/>
                <a:cs typeface="Courier"/>
              </a:rPr>
              <a:t>San Francisco</a:t>
            </a:r>
          </a:p>
          <a:p>
            <a:pPr marL="457200" lvl="1" indent="0">
              <a:buNone/>
            </a:pPr>
            <a:r>
              <a:rPr lang="en-US" dirty="0" err="1">
                <a:latin typeface="Calibri"/>
                <a:cs typeface="Calibri"/>
              </a:rPr>
              <a:t>dbpedia:Golden_Gate_Park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smtClean="0">
                <a:latin typeface="Calibri"/>
                <a:cs typeface="Calibri"/>
              </a:rPr>
              <a:t>  </a:t>
            </a:r>
            <a:r>
              <a:rPr lang="en-US" dirty="0" err="1" smtClean="0">
                <a:solidFill>
                  <a:srgbClr val="0000FF"/>
                </a:solidFill>
                <a:latin typeface="Calibri"/>
                <a:cs typeface="Calibri"/>
              </a:rPr>
              <a:t>dbpedia</a:t>
            </a:r>
            <a:r>
              <a:rPr lang="en-US" dirty="0" err="1">
                <a:solidFill>
                  <a:srgbClr val="0000FF"/>
                </a:solidFill>
                <a:latin typeface="Calibri"/>
                <a:cs typeface="Calibri"/>
              </a:rPr>
              <a:t>-</a:t>
            </a:r>
            <a:r>
              <a:rPr lang="en-US" dirty="0" err="1" smtClean="0">
                <a:solidFill>
                  <a:srgbClr val="0000FF"/>
                </a:solidFill>
                <a:latin typeface="Calibri"/>
                <a:cs typeface="Calibri"/>
              </a:rPr>
              <a:t>owl:location</a:t>
            </a:r>
            <a:r>
              <a:rPr lang="en-US" dirty="0" smtClean="0">
                <a:solidFill>
                  <a:srgbClr val="0000FF"/>
                </a:solidFill>
                <a:latin typeface="Calibri"/>
                <a:cs typeface="Calibri"/>
              </a:rPr>
              <a:t>   </a:t>
            </a:r>
            <a:r>
              <a:rPr lang="en-US" dirty="0" err="1" smtClean="0">
                <a:latin typeface="Calibri"/>
                <a:cs typeface="Calibri"/>
              </a:rPr>
              <a:t>dbpedia:San_Francisco</a:t>
            </a:r>
            <a:endParaRPr lang="en-US" dirty="0" smtClean="0">
              <a:latin typeface="Courier"/>
              <a:cs typeface="Courier"/>
            </a:endParaRPr>
          </a:p>
          <a:p>
            <a:r>
              <a:rPr lang="en-US" dirty="0" err="1" smtClean="0"/>
              <a:t>DBPedia</a:t>
            </a:r>
            <a:r>
              <a:rPr lang="en-US" dirty="0" smtClean="0"/>
              <a:t>: 1 billion RDF triples, 385 from English Wikipedia</a:t>
            </a:r>
          </a:p>
          <a:p>
            <a:r>
              <a:rPr lang="en-US" dirty="0" smtClean="0"/>
              <a:t>Frequent Freebase relations:</a:t>
            </a:r>
          </a:p>
          <a:p>
            <a:pPr marL="800100" lvl="2" indent="0">
              <a:lnSpc>
                <a:spcPct val="80000"/>
              </a:lnSpc>
              <a:buNone/>
            </a:pPr>
            <a:r>
              <a:rPr lang="en-US" sz="1800" dirty="0" smtClean="0"/>
              <a:t>people</a:t>
            </a:r>
            <a:r>
              <a:rPr lang="en-US" sz="1800" dirty="0"/>
              <a:t>/person/</a:t>
            </a:r>
            <a:r>
              <a:rPr lang="en-US" sz="1800" dirty="0" smtClean="0"/>
              <a:t>nationality,                                location</a:t>
            </a:r>
            <a:r>
              <a:rPr lang="en-US" sz="1800" dirty="0"/>
              <a:t>/location/contains	</a:t>
            </a:r>
          </a:p>
          <a:p>
            <a:pPr marL="800100" lvl="2" indent="0">
              <a:lnSpc>
                <a:spcPct val="80000"/>
              </a:lnSpc>
              <a:buNone/>
            </a:pPr>
            <a:r>
              <a:rPr lang="en-US" sz="1800" dirty="0" smtClean="0"/>
              <a:t>people</a:t>
            </a:r>
            <a:r>
              <a:rPr lang="en-US" sz="1800" dirty="0"/>
              <a:t>/person/</a:t>
            </a:r>
            <a:r>
              <a:rPr lang="en-US" sz="1800" dirty="0" smtClean="0"/>
              <a:t>profession,                                 people</a:t>
            </a:r>
            <a:r>
              <a:rPr lang="en-US" sz="1800" dirty="0"/>
              <a:t>/person/place-of-birth	</a:t>
            </a:r>
            <a:endParaRPr lang="en-US" sz="1800" dirty="0" smtClean="0"/>
          </a:p>
          <a:p>
            <a:pPr marL="800100" lvl="2" indent="0">
              <a:lnSpc>
                <a:spcPct val="80000"/>
              </a:lnSpc>
              <a:buNone/>
            </a:pPr>
            <a:r>
              <a:rPr lang="en-US" sz="1800" dirty="0"/>
              <a:t>b</a:t>
            </a:r>
            <a:r>
              <a:rPr lang="en-US" sz="1800" dirty="0" smtClean="0"/>
              <a:t>iology</a:t>
            </a:r>
            <a:r>
              <a:rPr lang="en-US" sz="1800" dirty="0"/>
              <a:t>/</a:t>
            </a:r>
            <a:r>
              <a:rPr lang="en-US" sz="1800" dirty="0" err="1" smtClean="0"/>
              <a:t>organism_higher_classification</a:t>
            </a:r>
            <a:r>
              <a:rPr lang="en-US" sz="1800" dirty="0" smtClean="0"/>
              <a:t>           film</a:t>
            </a:r>
            <a:r>
              <a:rPr lang="en-US" sz="1800" dirty="0"/>
              <a:t>/film/</a:t>
            </a:r>
            <a:r>
              <a:rPr lang="en-US" sz="1800" dirty="0" smtClean="0"/>
              <a:t>genre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73278" y="6601019"/>
            <a:ext cx="166584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D. Jurafsky</a:t>
            </a:r>
          </a:p>
        </p:txBody>
      </p:sp>
    </p:spTree>
    <p:extLst>
      <p:ext uri="{BB962C8B-B14F-4D97-AF65-F5344CB8AC3E}">
        <p14:creationId xmlns:p14="http://schemas.microsoft.com/office/powerpoint/2010/main" val="1332403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04800"/>
            <a:ext cx="7467600" cy="787400"/>
          </a:xfrm>
        </p:spPr>
        <p:txBody>
          <a:bodyPr/>
          <a:lstStyle/>
          <a:p>
            <a:r>
              <a:rPr lang="en-US" dirty="0" smtClean="0"/>
              <a:t>Ontological relations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803400"/>
            <a:ext cx="8534400" cy="4876800"/>
          </a:xfrm>
        </p:spPr>
        <p:txBody>
          <a:bodyPr/>
          <a:lstStyle/>
          <a:p>
            <a:r>
              <a:rPr lang="en-US" sz="2800" dirty="0" smtClean="0">
                <a:solidFill>
                  <a:srgbClr val="0000FF"/>
                </a:solidFill>
              </a:rPr>
              <a:t>IS-A (</a:t>
            </a:r>
            <a:r>
              <a:rPr lang="en-US" sz="2800" dirty="0" err="1" smtClean="0">
                <a:solidFill>
                  <a:srgbClr val="0000FF"/>
                </a:solidFill>
              </a:rPr>
              <a:t>hypernym</a:t>
            </a:r>
            <a:r>
              <a:rPr lang="en-US" sz="2800" dirty="0" smtClean="0">
                <a:solidFill>
                  <a:srgbClr val="0000FF"/>
                </a:solidFill>
              </a:rPr>
              <a:t>): </a:t>
            </a:r>
            <a:r>
              <a:rPr lang="en-US" sz="2800" dirty="0" err="1" smtClean="0">
                <a:solidFill>
                  <a:srgbClr val="0000FF"/>
                </a:solidFill>
              </a:rPr>
              <a:t>subsumption</a:t>
            </a:r>
            <a:r>
              <a:rPr lang="en-US" sz="2800" dirty="0" smtClean="0">
                <a:solidFill>
                  <a:srgbClr val="0000FF"/>
                </a:solidFill>
              </a:rPr>
              <a:t> between classes</a:t>
            </a:r>
          </a:p>
          <a:p>
            <a:pPr lvl="1"/>
            <a:r>
              <a:rPr lang="en-US" sz="2800" dirty="0" smtClean="0">
                <a:latin typeface="Courier"/>
                <a:cs typeface="Courier"/>
              </a:rPr>
              <a:t>Giraffe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0000FF"/>
                </a:solidFill>
              </a:rPr>
              <a:t>IS-A </a:t>
            </a:r>
            <a:r>
              <a:rPr lang="en-US" sz="2800" dirty="0" smtClean="0">
                <a:latin typeface="Courier"/>
                <a:cs typeface="Courier"/>
              </a:rPr>
              <a:t>ruminant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0000FF"/>
                </a:solidFill>
              </a:rPr>
              <a:t>IS-A</a:t>
            </a:r>
            <a:r>
              <a:rPr lang="en-US" sz="2800" dirty="0" smtClean="0"/>
              <a:t> </a:t>
            </a:r>
            <a:r>
              <a:rPr lang="en-US" sz="2800" dirty="0" smtClean="0">
                <a:latin typeface="Courier"/>
                <a:cs typeface="Courier"/>
              </a:rPr>
              <a:t>ungulate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0000FF"/>
                </a:solidFill>
              </a:rPr>
              <a:t>IS-A</a:t>
            </a:r>
            <a:r>
              <a:rPr lang="en-US" sz="2800" dirty="0" smtClean="0"/>
              <a:t> </a:t>
            </a:r>
            <a:r>
              <a:rPr lang="en-US" sz="2800" dirty="0" smtClean="0">
                <a:latin typeface="Courier"/>
                <a:cs typeface="Courier"/>
              </a:rPr>
              <a:t>mammal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0000FF"/>
                </a:solidFill>
              </a:rPr>
              <a:t>IS-A </a:t>
            </a:r>
            <a:r>
              <a:rPr lang="en-US" sz="2800" dirty="0" smtClean="0">
                <a:latin typeface="Courier"/>
                <a:cs typeface="Courier"/>
              </a:rPr>
              <a:t>vertebrate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0000FF"/>
                </a:solidFill>
              </a:rPr>
              <a:t>IS-A </a:t>
            </a:r>
            <a:r>
              <a:rPr lang="en-US" sz="2800" dirty="0" smtClean="0">
                <a:latin typeface="Courier"/>
                <a:cs typeface="Courier"/>
              </a:rPr>
              <a:t>animal</a:t>
            </a:r>
            <a:r>
              <a:rPr lang="en-US" sz="2800" dirty="0" smtClean="0"/>
              <a:t>… </a:t>
            </a:r>
          </a:p>
          <a:p>
            <a:pPr lvl="2"/>
            <a:endParaRPr lang="en-US" sz="2400" dirty="0" smtClean="0">
              <a:solidFill>
                <a:srgbClr val="0000FF"/>
              </a:solidFill>
            </a:endParaRPr>
          </a:p>
          <a:p>
            <a:r>
              <a:rPr lang="en-US" sz="2800" dirty="0" smtClean="0">
                <a:solidFill>
                  <a:srgbClr val="0000FF"/>
                </a:solidFill>
              </a:rPr>
              <a:t>Instance-of: relation between individual and class</a:t>
            </a:r>
          </a:p>
          <a:p>
            <a:pPr lvl="1"/>
            <a:r>
              <a:rPr lang="en-US" sz="2800" dirty="0">
                <a:latin typeface="Courier"/>
                <a:cs typeface="Courier"/>
              </a:rPr>
              <a:t>San Francisco </a:t>
            </a:r>
            <a:r>
              <a:rPr lang="en-US" sz="2800" dirty="0">
                <a:solidFill>
                  <a:srgbClr val="0000FF"/>
                </a:solidFill>
              </a:rPr>
              <a:t>instance-of    </a:t>
            </a:r>
            <a:r>
              <a:rPr lang="en-US" sz="2800" dirty="0">
                <a:latin typeface="Courier"/>
                <a:cs typeface="Courier"/>
              </a:rPr>
              <a:t>city</a:t>
            </a:r>
          </a:p>
          <a:p>
            <a:pPr marL="114300" indent="0">
              <a:buNone/>
            </a:pPr>
            <a:endParaRPr lang="en-US" sz="2800" dirty="0" smtClean="0">
              <a:solidFill>
                <a:srgbClr val="0000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59001" y="1209357"/>
            <a:ext cx="3865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prstClr val="black"/>
                </a:solidFill>
                <a:ea typeface="ＭＳ Ｐゴシック" charset="0"/>
              </a:rPr>
              <a:t>Examples from the </a:t>
            </a:r>
            <a:r>
              <a:rPr lang="en-US" dirty="0" err="1" smtClean="0">
                <a:solidFill>
                  <a:prstClr val="black"/>
                </a:solidFill>
                <a:ea typeface="ＭＳ Ｐゴシック" charset="0"/>
              </a:rPr>
              <a:t>WordNet</a:t>
            </a:r>
            <a:r>
              <a:rPr lang="en-US" dirty="0" smtClean="0">
                <a:solidFill>
                  <a:prstClr val="black"/>
                </a:solidFill>
                <a:ea typeface="ＭＳ Ｐゴシック" charset="0"/>
              </a:rPr>
              <a:t> Thesaurus</a:t>
            </a:r>
            <a:endParaRPr lang="en-US" dirty="0">
              <a:solidFill>
                <a:prstClr val="black"/>
              </a:solidFill>
              <a:ea typeface="ＭＳ Ｐゴシック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73278" y="6601019"/>
            <a:ext cx="166584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D. Jurafsky</a:t>
            </a:r>
          </a:p>
        </p:txBody>
      </p:sp>
    </p:spTree>
    <p:extLst>
      <p:ext uri="{BB962C8B-B14F-4D97-AF65-F5344CB8AC3E}">
        <p14:creationId xmlns:p14="http://schemas.microsoft.com/office/powerpoint/2010/main" val="1236906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Patterns for Relation Extraction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de-DE" dirty="0" smtClean="0"/>
              <a:t>Hand-written rules for relation extraction were used in MUC (such as the Fastus system)</a:t>
            </a:r>
          </a:p>
          <a:p>
            <a:r>
              <a:rPr lang="de-DE" dirty="0" smtClean="0"/>
              <a:t>Recently there has been a renewed wide interest in learning rules for relation extraction focused on precision</a:t>
            </a:r>
          </a:p>
          <a:p>
            <a:pPr lvl="1"/>
            <a:r>
              <a:rPr lang="de-DE" dirty="0" smtClean="0"/>
              <a:t>The presumption is that interesting information occurs many times on the web, with different contexts</a:t>
            </a:r>
          </a:p>
          <a:p>
            <a:pPr lvl="2"/>
            <a:r>
              <a:rPr lang="de-DE" dirty="0"/>
              <a:t>e</a:t>
            </a:r>
            <a:r>
              <a:rPr lang="de-DE" dirty="0" smtClean="0"/>
              <a:t>.g., how many times does "Barack Obama is the 44th President of the United States" occur on the web?</a:t>
            </a:r>
          </a:p>
          <a:p>
            <a:pPr lvl="1"/>
            <a:r>
              <a:rPr lang="de-DE" dirty="0" smtClean="0"/>
              <a:t>Focusing on high precision is reasonable because the high redundancy will allow us to deal with recall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415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381000"/>
            <a:ext cx="7543800" cy="1143000"/>
          </a:xfrm>
        </p:spPr>
        <p:txBody>
          <a:bodyPr/>
          <a:lstStyle/>
          <a:p>
            <a:r>
              <a:rPr lang="en-US" sz="3600" dirty="0" smtClean="0"/>
              <a:t>How to build relation extractors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742950" indent="-742950">
              <a:lnSpc>
                <a:spcPct val="90000"/>
              </a:lnSpc>
              <a:buFont typeface="+mj-lt"/>
              <a:buAutoNum type="arabicPeriod"/>
            </a:pPr>
            <a:r>
              <a:rPr lang="en-US" sz="3600" dirty="0">
                <a:latin typeface="Calibri"/>
                <a:cs typeface="Calibri"/>
              </a:rPr>
              <a:t>Hand</a:t>
            </a:r>
            <a:r>
              <a:rPr lang="en-US" sz="3600" dirty="0" smtClean="0">
                <a:latin typeface="Calibri"/>
                <a:cs typeface="Calibri"/>
              </a:rPr>
              <a:t>-written patterns</a:t>
            </a:r>
            <a:endParaRPr lang="en-US" sz="3600" dirty="0">
              <a:latin typeface="Calibri"/>
              <a:cs typeface="Calibri"/>
            </a:endParaRPr>
          </a:p>
          <a:p>
            <a:pPr marL="742950" indent="-742950">
              <a:lnSpc>
                <a:spcPct val="90000"/>
              </a:lnSpc>
              <a:buFont typeface="+mj-lt"/>
              <a:buAutoNum type="arabicPeriod"/>
            </a:pPr>
            <a:r>
              <a:rPr lang="en-US" sz="3600" dirty="0" smtClean="0"/>
              <a:t>Supervised machine learning</a:t>
            </a:r>
            <a:endParaRPr lang="en-US" sz="3600" dirty="0"/>
          </a:p>
          <a:p>
            <a:pPr marL="742950" indent="-742950">
              <a:lnSpc>
                <a:spcPct val="90000"/>
              </a:lnSpc>
              <a:buFont typeface="+mj-lt"/>
              <a:buAutoNum type="arabicPeriod"/>
            </a:pPr>
            <a:r>
              <a:rPr lang="en-US" sz="3600" dirty="0" smtClean="0"/>
              <a:t>Semi-supervised and unsupervised </a:t>
            </a:r>
            <a:endParaRPr lang="en-US" sz="3600" dirty="0"/>
          </a:p>
          <a:p>
            <a:pPr marL="1085850" lvl="1" indent="-742950">
              <a:lnSpc>
                <a:spcPct val="90000"/>
              </a:lnSpc>
            </a:pPr>
            <a:r>
              <a:rPr lang="en-US" sz="3200" dirty="0" smtClean="0"/>
              <a:t>Bootstrapping (using seeds)</a:t>
            </a:r>
            <a:endParaRPr lang="en-US" sz="3200" dirty="0">
              <a:cs typeface="Calibri"/>
            </a:endParaRPr>
          </a:p>
          <a:p>
            <a:pPr marL="1085850" lvl="1" indent="-742950">
              <a:lnSpc>
                <a:spcPct val="90000"/>
              </a:lnSpc>
            </a:pPr>
            <a:r>
              <a:rPr lang="en-US" sz="3200" dirty="0" smtClean="0">
                <a:latin typeface="Calibri"/>
                <a:cs typeface="Calibri"/>
              </a:rPr>
              <a:t>Distant supervision</a:t>
            </a:r>
          </a:p>
          <a:p>
            <a:pPr marL="1085850" lvl="1" indent="-742950">
              <a:lnSpc>
                <a:spcPct val="90000"/>
              </a:lnSpc>
            </a:pPr>
            <a:r>
              <a:rPr lang="en-US" sz="3200" dirty="0">
                <a:cs typeface="Calibri"/>
              </a:rPr>
              <a:t>Unsupervised </a:t>
            </a:r>
            <a:r>
              <a:rPr lang="en-US" sz="3200" dirty="0" smtClean="0">
                <a:cs typeface="Calibri"/>
              </a:rPr>
              <a:t>learning from the web</a:t>
            </a:r>
            <a:endParaRPr lang="en-US" sz="3200" dirty="0">
              <a:cs typeface="Calibri"/>
            </a:endParaRPr>
          </a:p>
          <a:p>
            <a:pPr marL="742950" indent="-742950">
              <a:buFont typeface="+mj-lt"/>
              <a:buAutoNum type="arabicPeriod"/>
            </a:pPr>
            <a:endParaRPr lang="en-US" sz="4000" dirty="0">
              <a:latin typeface="Calibri"/>
              <a:cs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473278" y="6601019"/>
            <a:ext cx="166584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D. Jurafsky</a:t>
            </a:r>
          </a:p>
        </p:txBody>
      </p:sp>
    </p:spTree>
    <p:extLst>
      <p:ext uri="{BB962C8B-B14F-4D97-AF65-F5344CB8AC3E}">
        <p14:creationId xmlns:p14="http://schemas.microsoft.com/office/powerpoint/2010/main" val="303026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090" name="AutoShape 2"/>
          <p:cNvSpPr>
            <a:spLocks noGrp="1" noChangeArrowheads="1"/>
          </p:cNvSpPr>
          <p:nvPr>
            <p:ph type="title"/>
          </p:nvPr>
        </p:nvSpPr>
        <p:spPr>
          <a:xfrm>
            <a:off x="1600200" y="762000"/>
            <a:ext cx="7467600" cy="685800"/>
          </a:xfrm>
        </p:spPr>
        <p:txBody>
          <a:bodyPr/>
          <a:lstStyle/>
          <a:p>
            <a:r>
              <a:rPr lang="en-US" sz="3200" dirty="0" smtClean="0"/>
              <a:t>Rules for extracting </a:t>
            </a:r>
            <a:r>
              <a:rPr lang="en-US" dirty="0" smtClean="0"/>
              <a:t>IS-A relation</a:t>
            </a:r>
            <a:endParaRPr lang="en-US" sz="3200" dirty="0"/>
          </a:p>
        </p:txBody>
      </p:sp>
      <p:sp>
        <p:nvSpPr>
          <p:cNvPr id="60109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838200" y="1905000"/>
            <a:ext cx="8001000" cy="3429000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-112" charset="2"/>
              <a:buNone/>
            </a:pPr>
            <a:endParaRPr lang="en-US" dirty="0"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en-US" dirty="0" smtClean="0">
                <a:latin typeface="Calibri"/>
                <a:cs typeface="Calibri"/>
              </a:rPr>
              <a:t>Early intuition </a:t>
            </a:r>
            <a:r>
              <a:rPr lang="en-US" dirty="0">
                <a:latin typeface="Calibri"/>
                <a:cs typeface="Calibri"/>
              </a:rPr>
              <a:t>from </a:t>
            </a:r>
            <a:r>
              <a:rPr lang="en-US" b="1" dirty="0">
                <a:latin typeface="Calibri"/>
                <a:cs typeface="Calibri"/>
              </a:rPr>
              <a:t>Hearst (1992) </a:t>
            </a:r>
          </a:p>
          <a:p>
            <a:pPr lvl="1"/>
            <a:r>
              <a:rPr lang="en-US" dirty="0">
                <a:solidFill>
                  <a:srgbClr val="0000FF"/>
                </a:solidFill>
                <a:latin typeface="Calibri"/>
                <a:cs typeface="Calibri"/>
              </a:rPr>
              <a:t>“</a:t>
            </a:r>
            <a:r>
              <a:rPr lang="en-US" sz="2800" dirty="0">
                <a:solidFill>
                  <a:srgbClr val="0000FF"/>
                </a:solidFill>
                <a:latin typeface="Calibri"/>
                <a:cs typeface="Calibri"/>
              </a:rPr>
              <a:t>Agar is a substance prepared from a mixture of red algae, such as </a:t>
            </a:r>
            <a:r>
              <a:rPr lang="en-US" sz="2800" dirty="0" err="1">
                <a:solidFill>
                  <a:srgbClr val="0000FF"/>
                </a:solidFill>
                <a:latin typeface="Calibri"/>
                <a:cs typeface="Calibri"/>
              </a:rPr>
              <a:t>Gelidium</a:t>
            </a:r>
            <a:r>
              <a:rPr lang="en-US" sz="2800" dirty="0">
                <a:solidFill>
                  <a:srgbClr val="0000FF"/>
                </a:solidFill>
                <a:latin typeface="Calibri"/>
                <a:cs typeface="Calibri"/>
              </a:rPr>
              <a:t>, for laboratory or industrial use</a:t>
            </a:r>
            <a:r>
              <a:rPr lang="en-US" sz="2800" dirty="0">
                <a:solidFill>
                  <a:srgbClr val="000090"/>
                </a:solidFill>
                <a:latin typeface="Calibri"/>
                <a:cs typeface="Calibri"/>
              </a:rPr>
              <a:t>”</a:t>
            </a:r>
            <a:endParaRPr lang="en-US" dirty="0">
              <a:solidFill>
                <a:srgbClr val="000090"/>
              </a:solidFill>
              <a:latin typeface="Calibri"/>
              <a:cs typeface="Calibri"/>
            </a:endParaRPr>
          </a:p>
          <a:p>
            <a:r>
              <a:rPr lang="en-US" dirty="0">
                <a:latin typeface="Calibri"/>
                <a:cs typeface="Calibri"/>
              </a:rPr>
              <a:t>What does </a:t>
            </a:r>
            <a:r>
              <a:rPr lang="en-US" i="1" dirty="0" err="1">
                <a:latin typeface="Calibri"/>
                <a:cs typeface="Calibri"/>
              </a:rPr>
              <a:t>Gelidium</a:t>
            </a:r>
            <a:r>
              <a:rPr lang="en-US" dirty="0">
                <a:latin typeface="Calibri"/>
                <a:cs typeface="Calibri"/>
              </a:rPr>
              <a:t> mean? </a:t>
            </a:r>
          </a:p>
          <a:p>
            <a:r>
              <a:rPr lang="en-US" dirty="0">
                <a:latin typeface="Calibri"/>
                <a:cs typeface="Calibri"/>
              </a:rPr>
              <a:t>How do you know?`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473278" y="6601019"/>
            <a:ext cx="166584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D. Jurafsky</a:t>
            </a:r>
          </a:p>
        </p:txBody>
      </p:sp>
    </p:spTree>
    <p:extLst>
      <p:ext uri="{BB962C8B-B14F-4D97-AF65-F5344CB8AC3E}">
        <p14:creationId xmlns:p14="http://schemas.microsoft.com/office/powerpoint/2010/main" val="35342614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090" name="AutoShape 2"/>
          <p:cNvSpPr>
            <a:spLocks noGrp="1" noChangeArrowheads="1"/>
          </p:cNvSpPr>
          <p:nvPr>
            <p:ph type="title"/>
          </p:nvPr>
        </p:nvSpPr>
        <p:spPr>
          <a:xfrm>
            <a:off x="1600200" y="762000"/>
            <a:ext cx="7391400" cy="685800"/>
          </a:xfrm>
        </p:spPr>
        <p:txBody>
          <a:bodyPr/>
          <a:lstStyle/>
          <a:p>
            <a:r>
              <a:rPr lang="en-US" dirty="0"/>
              <a:t>Rules for extracting IS-A relation</a:t>
            </a:r>
            <a:endParaRPr lang="en-US" sz="3200" dirty="0"/>
          </a:p>
        </p:txBody>
      </p:sp>
      <p:sp>
        <p:nvSpPr>
          <p:cNvPr id="60109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838200" y="1905000"/>
            <a:ext cx="8001000" cy="3429000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-112" charset="2"/>
              <a:buNone/>
            </a:pPr>
            <a:endParaRPr lang="en-US" dirty="0"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en-US" dirty="0" smtClean="0">
                <a:latin typeface="Calibri"/>
                <a:cs typeface="Calibri"/>
              </a:rPr>
              <a:t>Early intuition </a:t>
            </a:r>
            <a:r>
              <a:rPr lang="en-US" dirty="0">
                <a:latin typeface="Calibri"/>
                <a:cs typeface="Calibri"/>
              </a:rPr>
              <a:t>from </a:t>
            </a:r>
            <a:r>
              <a:rPr lang="en-US" b="1" dirty="0">
                <a:latin typeface="Calibri"/>
                <a:cs typeface="Calibri"/>
              </a:rPr>
              <a:t>Hearst (1992) </a:t>
            </a:r>
          </a:p>
          <a:p>
            <a:pPr lvl="1"/>
            <a:r>
              <a:rPr lang="en-US" dirty="0">
                <a:solidFill>
                  <a:srgbClr val="0000FF"/>
                </a:solidFill>
                <a:latin typeface="Calibri"/>
                <a:cs typeface="Calibri"/>
              </a:rPr>
              <a:t>“</a:t>
            </a:r>
            <a:r>
              <a:rPr lang="en-US" sz="2800" dirty="0">
                <a:solidFill>
                  <a:srgbClr val="0000FF"/>
                </a:solidFill>
                <a:latin typeface="Calibri"/>
                <a:cs typeface="Calibri"/>
              </a:rPr>
              <a:t>Agar is a substance prepared from a mixture of </a:t>
            </a:r>
            <a:r>
              <a:rPr lang="en-US" sz="2800" b="1" dirty="0">
                <a:solidFill>
                  <a:srgbClr val="0000FF"/>
                </a:solidFill>
                <a:latin typeface="Calibri"/>
                <a:cs typeface="Calibri"/>
              </a:rPr>
              <a:t>red algae, such as </a:t>
            </a:r>
            <a:r>
              <a:rPr lang="en-US" sz="2800" b="1" dirty="0" err="1">
                <a:solidFill>
                  <a:srgbClr val="0000FF"/>
                </a:solidFill>
                <a:latin typeface="Calibri"/>
                <a:cs typeface="Calibri"/>
              </a:rPr>
              <a:t>Gelidium</a:t>
            </a:r>
            <a:r>
              <a:rPr lang="en-US" sz="2800" b="1" dirty="0">
                <a:solidFill>
                  <a:srgbClr val="0000FF"/>
                </a:solidFill>
                <a:latin typeface="Calibri"/>
                <a:cs typeface="Calibri"/>
              </a:rPr>
              <a:t>, </a:t>
            </a:r>
            <a:r>
              <a:rPr lang="en-US" sz="2800" dirty="0">
                <a:solidFill>
                  <a:srgbClr val="0000FF"/>
                </a:solidFill>
                <a:latin typeface="Calibri"/>
                <a:cs typeface="Calibri"/>
              </a:rPr>
              <a:t>for laboratory or industrial use”</a:t>
            </a:r>
            <a:endParaRPr lang="en-US" dirty="0">
              <a:solidFill>
                <a:srgbClr val="0000FF"/>
              </a:solidFill>
              <a:latin typeface="Calibri"/>
              <a:cs typeface="Calibri"/>
            </a:endParaRPr>
          </a:p>
          <a:p>
            <a:r>
              <a:rPr lang="en-US" dirty="0">
                <a:latin typeface="Calibri"/>
                <a:cs typeface="Calibri"/>
              </a:rPr>
              <a:t>What does </a:t>
            </a:r>
            <a:r>
              <a:rPr lang="en-US" i="1" dirty="0" err="1">
                <a:latin typeface="Calibri"/>
                <a:cs typeface="Calibri"/>
              </a:rPr>
              <a:t>Gelidium</a:t>
            </a:r>
            <a:r>
              <a:rPr lang="en-US" dirty="0">
                <a:latin typeface="Calibri"/>
                <a:cs typeface="Calibri"/>
              </a:rPr>
              <a:t> mean? </a:t>
            </a:r>
          </a:p>
          <a:p>
            <a:r>
              <a:rPr lang="en-US" dirty="0">
                <a:latin typeface="Calibri"/>
                <a:cs typeface="Calibri"/>
              </a:rPr>
              <a:t>How do you know?</a:t>
            </a:r>
            <a:r>
              <a:rPr lang="en-US" dirty="0"/>
              <a:t>`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524000" y="3188547"/>
            <a:ext cx="4267200" cy="518160"/>
          </a:xfrm>
          <a:prstGeom prst="roundRect">
            <a:avLst/>
          </a:prstGeom>
          <a:noFill/>
          <a:ln w="22225"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TextBox 4"/>
          <p:cNvSpPr txBox="1"/>
          <p:nvPr/>
        </p:nvSpPr>
        <p:spPr>
          <a:xfrm>
            <a:off x="7473278" y="6601019"/>
            <a:ext cx="166584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D. Jurafsky</a:t>
            </a:r>
          </a:p>
        </p:txBody>
      </p:sp>
    </p:spTree>
    <p:extLst>
      <p:ext uri="{BB962C8B-B14F-4D97-AF65-F5344CB8AC3E}">
        <p14:creationId xmlns:p14="http://schemas.microsoft.com/office/powerpoint/2010/main" val="1887837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186" name="AutoShape 2"/>
          <p:cNvSpPr>
            <a:spLocks noGrp="1" noChangeArrowheads="1"/>
          </p:cNvSpPr>
          <p:nvPr>
            <p:ph type="title"/>
          </p:nvPr>
        </p:nvSpPr>
        <p:spPr>
          <a:xfrm>
            <a:off x="1447800" y="228600"/>
            <a:ext cx="7543800" cy="1143000"/>
          </a:xfrm>
        </p:spPr>
        <p:txBody>
          <a:bodyPr/>
          <a:lstStyle/>
          <a:p>
            <a:r>
              <a:rPr lang="en-US" sz="3000" dirty="0" smtClean="0"/>
              <a:t>Hearst’s Patterns for extracting IS-A relations</a:t>
            </a:r>
            <a:endParaRPr lang="en-US" sz="3000" dirty="0"/>
          </a:p>
        </p:txBody>
      </p:sp>
      <p:sp>
        <p:nvSpPr>
          <p:cNvPr id="605187" name="Rectangle 3"/>
          <p:cNvSpPr>
            <a:spLocks noChangeArrowheads="1"/>
          </p:cNvSpPr>
          <p:nvPr/>
        </p:nvSpPr>
        <p:spPr bwMode="auto">
          <a:xfrm>
            <a:off x="1828803" y="1600200"/>
            <a:ext cx="563564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/>
                </a:solidFill>
                <a:ea typeface="ＭＳ Ｐゴシック" charset="0"/>
                <a:cs typeface="Calibri"/>
              </a:rPr>
              <a:t>(Hearst, 1992):   Automatic Acquisition of Hyponyms</a:t>
            </a:r>
          </a:p>
        </p:txBody>
      </p:sp>
      <p:sp>
        <p:nvSpPr>
          <p:cNvPr id="605189" name="Rectangle 5"/>
          <p:cNvSpPr>
            <a:spLocks noChangeArrowheads="1"/>
          </p:cNvSpPr>
          <p:nvPr/>
        </p:nvSpPr>
        <p:spPr bwMode="auto">
          <a:xfrm>
            <a:off x="762000" y="2514600"/>
            <a:ext cx="79248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000000"/>
                </a:solidFill>
                <a:latin typeface="Courier"/>
                <a:ea typeface="ＭＳ Ｐゴシック" charset="0"/>
                <a:cs typeface="Courier"/>
              </a:rPr>
              <a:t>“Y </a:t>
            </a:r>
            <a:r>
              <a:rPr lang="en-US" sz="2800" dirty="0">
                <a:solidFill>
                  <a:srgbClr val="000000"/>
                </a:solidFill>
                <a:latin typeface="Courier"/>
                <a:ea typeface="ＭＳ Ｐゴシック" charset="0"/>
                <a:cs typeface="Courier"/>
              </a:rPr>
              <a:t>such as X ((, X)* (, </a:t>
            </a:r>
            <a:r>
              <a:rPr lang="en-US" sz="2800" dirty="0" err="1" smtClean="0">
                <a:solidFill>
                  <a:srgbClr val="000000"/>
                </a:solidFill>
                <a:latin typeface="Courier"/>
                <a:ea typeface="ＭＳ Ｐゴシック" charset="0"/>
                <a:cs typeface="Courier"/>
              </a:rPr>
              <a:t>and|or</a:t>
            </a:r>
            <a:r>
              <a:rPr lang="en-US" sz="2800" dirty="0">
                <a:solidFill>
                  <a:srgbClr val="000000"/>
                </a:solidFill>
                <a:latin typeface="Courier"/>
                <a:ea typeface="ＭＳ Ｐゴシック" charset="0"/>
                <a:cs typeface="Courier"/>
              </a:rPr>
              <a:t>) X)”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000000"/>
                </a:solidFill>
                <a:latin typeface="Courier"/>
                <a:ea typeface="ＭＳ Ｐゴシック" charset="0"/>
                <a:cs typeface="Courier"/>
              </a:rPr>
              <a:t>“such </a:t>
            </a:r>
            <a:r>
              <a:rPr lang="en-US" sz="2800" dirty="0">
                <a:solidFill>
                  <a:srgbClr val="000000"/>
                </a:solidFill>
                <a:latin typeface="Courier"/>
                <a:ea typeface="ＭＳ Ｐゴシック" charset="0"/>
                <a:cs typeface="Courier"/>
              </a:rPr>
              <a:t>Y as </a:t>
            </a:r>
            <a:r>
              <a:rPr lang="en-US" sz="2800" dirty="0" smtClean="0">
                <a:solidFill>
                  <a:srgbClr val="000000"/>
                </a:solidFill>
                <a:latin typeface="Courier"/>
                <a:ea typeface="ＭＳ Ｐゴシック" charset="0"/>
                <a:cs typeface="Courier"/>
              </a:rPr>
              <a:t>X”</a:t>
            </a:r>
            <a:endParaRPr lang="en-US" sz="2800" dirty="0">
              <a:solidFill>
                <a:srgbClr val="000000"/>
              </a:solidFill>
              <a:latin typeface="Courier"/>
              <a:ea typeface="ＭＳ Ｐゴシック" charset="0"/>
              <a:cs typeface="Courier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000000"/>
                </a:solidFill>
                <a:latin typeface="Courier"/>
                <a:ea typeface="ＭＳ Ｐゴシック" charset="0"/>
                <a:cs typeface="Courier"/>
              </a:rPr>
              <a:t>“X </a:t>
            </a:r>
            <a:r>
              <a:rPr lang="en-US" sz="2800" dirty="0">
                <a:solidFill>
                  <a:srgbClr val="000000"/>
                </a:solidFill>
                <a:latin typeface="Courier"/>
                <a:ea typeface="ＭＳ Ｐゴシック" charset="0"/>
                <a:cs typeface="Courier"/>
              </a:rPr>
              <a:t>or other Y”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000000"/>
                </a:solidFill>
                <a:latin typeface="Courier"/>
                <a:ea typeface="ＭＳ Ｐゴシック" charset="0"/>
                <a:cs typeface="Courier"/>
              </a:rPr>
              <a:t>“</a:t>
            </a:r>
            <a:r>
              <a:rPr lang="en-US" sz="2800" dirty="0">
                <a:solidFill>
                  <a:srgbClr val="000000"/>
                </a:solidFill>
                <a:latin typeface="Courier"/>
                <a:ea typeface="ＭＳ Ｐゴシック" charset="0"/>
                <a:cs typeface="Courier"/>
              </a:rPr>
              <a:t>X</a:t>
            </a:r>
            <a:r>
              <a:rPr lang="en-US" sz="2800" dirty="0" smtClean="0">
                <a:solidFill>
                  <a:srgbClr val="000000"/>
                </a:solidFill>
                <a:latin typeface="Courier"/>
                <a:ea typeface="ＭＳ Ｐゴシック" charset="0"/>
                <a:cs typeface="Courier"/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Courier"/>
                <a:ea typeface="ＭＳ Ｐゴシック" charset="0"/>
                <a:cs typeface="Courier"/>
              </a:rPr>
              <a:t>and other Y”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000000"/>
                </a:solidFill>
                <a:latin typeface="Courier"/>
                <a:ea typeface="ＭＳ Ｐゴシック" charset="0"/>
                <a:cs typeface="Courier"/>
              </a:rPr>
              <a:t>“</a:t>
            </a:r>
            <a:r>
              <a:rPr lang="en-US" sz="2800" dirty="0">
                <a:solidFill>
                  <a:srgbClr val="000000"/>
                </a:solidFill>
                <a:latin typeface="Courier"/>
                <a:ea typeface="ＭＳ Ｐゴシック" charset="0"/>
                <a:cs typeface="Courier"/>
              </a:rPr>
              <a:t>Y including </a:t>
            </a:r>
            <a:r>
              <a:rPr lang="en-US" sz="2800" dirty="0" smtClean="0">
                <a:solidFill>
                  <a:srgbClr val="000000"/>
                </a:solidFill>
                <a:latin typeface="Courier"/>
                <a:ea typeface="ＭＳ Ｐゴシック" charset="0"/>
                <a:cs typeface="Courier"/>
              </a:rPr>
              <a:t>X”</a:t>
            </a:r>
            <a:endParaRPr lang="en-US" sz="2800" dirty="0">
              <a:solidFill>
                <a:srgbClr val="000000"/>
              </a:solidFill>
              <a:latin typeface="Courier"/>
              <a:ea typeface="ＭＳ Ｐゴシック" charset="0"/>
              <a:cs typeface="Courier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000000"/>
                </a:solidFill>
                <a:latin typeface="Courier"/>
                <a:ea typeface="ＭＳ Ｐゴシック" charset="0"/>
                <a:cs typeface="Courier"/>
              </a:rPr>
              <a:t>“Y</a:t>
            </a:r>
            <a:r>
              <a:rPr lang="en-US" sz="2800" dirty="0">
                <a:solidFill>
                  <a:srgbClr val="000000"/>
                </a:solidFill>
                <a:latin typeface="Courier"/>
                <a:ea typeface="ＭＳ Ｐゴシック" charset="0"/>
                <a:cs typeface="Courier"/>
              </a:rPr>
              <a:t>, especially </a:t>
            </a:r>
            <a:r>
              <a:rPr lang="en-US" sz="2800" dirty="0" smtClean="0">
                <a:solidFill>
                  <a:srgbClr val="000000"/>
                </a:solidFill>
                <a:latin typeface="Courier"/>
                <a:ea typeface="ＭＳ Ｐゴシック" charset="0"/>
                <a:cs typeface="Courier"/>
              </a:rPr>
              <a:t>X”</a:t>
            </a:r>
            <a:endParaRPr lang="en-US" sz="2800" dirty="0">
              <a:solidFill>
                <a:srgbClr val="000000"/>
              </a:solidFill>
              <a:latin typeface="Courier"/>
              <a:ea typeface="ＭＳ Ｐゴシック" charset="0"/>
              <a:cs typeface="Courier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73278" y="6601019"/>
            <a:ext cx="166584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D. Jurafsky</a:t>
            </a:r>
          </a:p>
        </p:txBody>
      </p:sp>
    </p:spTree>
    <p:extLst>
      <p:ext uri="{BB962C8B-B14F-4D97-AF65-F5344CB8AC3E}">
        <p14:creationId xmlns:p14="http://schemas.microsoft.com/office/powerpoint/2010/main" val="16795343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79400"/>
            <a:ext cx="7696200" cy="914400"/>
          </a:xfrm>
        </p:spPr>
        <p:txBody>
          <a:bodyPr/>
          <a:lstStyle/>
          <a:p>
            <a:r>
              <a:rPr lang="en-US" sz="3000" dirty="0"/>
              <a:t>Hearst’s Patterns for extracting IS-A relations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850537076"/>
              </p:ext>
            </p:extLst>
          </p:nvPr>
        </p:nvGraphicFramePr>
        <p:xfrm>
          <a:off x="320843" y="1193800"/>
          <a:ext cx="8598565" cy="55149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7468"/>
                <a:gridCol w="6251097"/>
              </a:tblGrid>
              <a:tr h="854707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/>
                          <a:cs typeface="Calibri"/>
                        </a:rPr>
                        <a:t>Hearst pattern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/>
                          <a:cs typeface="Calibri"/>
                        </a:rPr>
                        <a:t>Example occurrences</a:t>
                      </a:r>
                    </a:p>
                  </a:txBody>
                  <a:tcPr/>
                </a:tc>
              </a:tr>
              <a:tr h="560341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/>
                          <a:cs typeface="Calibri"/>
                        </a:rPr>
                        <a:t>X and other </a:t>
                      </a:r>
                      <a:r>
                        <a:rPr lang="en-US" sz="2400" baseline="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2400" dirty="0">
                          <a:latin typeface="Calibri"/>
                          <a:cs typeface="Calibri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/>
                          <a:cs typeface="Calibri"/>
                        </a:rPr>
                        <a:t>...temples, treasuries, </a:t>
                      </a:r>
                      <a:r>
                        <a:rPr lang="en-US" sz="2400" dirty="0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and other </a:t>
                      </a:r>
                      <a:r>
                        <a:rPr lang="en-US" sz="2400" dirty="0">
                          <a:latin typeface="Calibri"/>
                          <a:cs typeface="Calibri"/>
                        </a:rPr>
                        <a:t>important civic buildings.</a:t>
                      </a:r>
                    </a:p>
                  </a:txBody>
                  <a:tcPr/>
                </a:tc>
              </a:tr>
              <a:tr h="529389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/>
                          <a:cs typeface="Calibri"/>
                        </a:rPr>
                        <a:t>X or other  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/>
                          <a:cs typeface="Calibri"/>
                        </a:rPr>
                        <a:t>Bruises, wounds, broken bones </a:t>
                      </a:r>
                      <a:r>
                        <a:rPr lang="en-US" sz="2400" dirty="0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or other </a:t>
                      </a:r>
                      <a:r>
                        <a:rPr lang="en-US" sz="2400" dirty="0">
                          <a:latin typeface="Calibri"/>
                          <a:cs typeface="Calibri"/>
                        </a:rPr>
                        <a:t>injuries...</a:t>
                      </a:r>
                    </a:p>
                  </a:txBody>
                  <a:tcPr/>
                </a:tc>
              </a:tr>
              <a:tr h="545432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/>
                          <a:cs typeface="Calibri"/>
                        </a:rPr>
                        <a:t>Y such as 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/>
                          <a:cs typeface="Calibri"/>
                        </a:rPr>
                        <a:t>The bow lute, </a:t>
                      </a:r>
                      <a:r>
                        <a:rPr lang="en-US" sz="2400" dirty="0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such as </a:t>
                      </a:r>
                      <a:r>
                        <a:rPr lang="en-US" sz="2400" dirty="0">
                          <a:latin typeface="Calibri"/>
                          <a:cs typeface="Calibri"/>
                        </a:rPr>
                        <a:t>the Bambara </a:t>
                      </a:r>
                      <a:r>
                        <a:rPr lang="en-US" sz="2400" dirty="0" err="1">
                          <a:latin typeface="Calibri"/>
                          <a:cs typeface="Calibri"/>
                        </a:rPr>
                        <a:t>ndang</a:t>
                      </a:r>
                      <a:r>
                        <a:rPr lang="en-US" sz="2400" dirty="0">
                          <a:latin typeface="Calibri"/>
                          <a:cs typeface="Calibri"/>
                        </a:rPr>
                        <a:t>...</a:t>
                      </a:r>
                    </a:p>
                  </a:txBody>
                  <a:tcPr/>
                </a:tc>
              </a:tr>
              <a:tr h="561474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/>
                          <a:cs typeface="Calibri"/>
                        </a:rPr>
                        <a:t>Such </a:t>
                      </a:r>
                      <a:r>
                        <a:rPr lang="en-US" sz="2400" baseline="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2400" dirty="0">
                          <a:latin typeface="Calibri"/>
                          <a:cs typeface="Calibri"/>
                        </a:rPr>
                        <a:t>Y as 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/>
                          <a:cs typeface="Calibri"/>
                        </a:rPr>
                        <a:t>...</a:t>
                      </a:r>
                      <a:r>
                        <a:rPr lang="en-US" sz="2400" dirty="0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such</a:t>
                      </a:r>
                      <a:r>
                        <a:rPr lang="en-US" sz="2400" dirty="0">
                          <a:latin typeface="Calibri"/>
                          <a:cs typeface="Calibri"/>
                        </a:rPr>
                        <a:t> authors </a:t>
                      </a:r>
                      <a:r>
                        <a:rPr lang="en-US" sz="2400" dirty="0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as</a:t>
                      </a:r>
                      <a:r>
                        <a:rPr lang="en-US" sz="2400" dirty="0">
                          <a:latin typeface="Calibri"/>
                          <a:cs typeface="Calibri"/>
                        </a:rPr>
                        <a:t> Herrick, Goldsmith, and Shakespeare.</a:t>
                      </a:r>
                    </a:p>
                  </a:txBody>
                  <a:tcPr/>
                </a:tc>
              </a:tr>
              <a:tr h="545431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/>
                          <a:cs typeface="Calibri"/>
                        </a:rPr>
                        <a:t>Y including 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/>
                          <a:cs typeface="Calibri"/>
                        </a:rPr>
                        <a:t>...common-law countries, </a:t>
                      </a:r>
                      <a:r>
                        <a:rPr lang="en-US" sz="2400" dirty="0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including</a:t>
                      </a:r>
                      <a:r>
                        <a:rPr lang="en-US" sz="2400" dirty="0">
                          <a:latin typeface="Calibri"/>
                          <a:cs typeface="Calibri"/>
                        </a:rPr>
                        <a:t> Canada and England...</a:t>
                      </a:r>
                    </a:p>
                  </a:txBody>
                  <a:tcPr/>
                </a:tc>
              </a:tr>
              <a:tr h="6100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Calibri"/>
                          <a:cs typeface="Calibri"/>
                        </a:rPr>
                        <a:t>Y , especially 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/>
                          <a:cs typeface="Calibri"/>
                        </a:rPr>
                        <a:t>European countries, </a:t>
                      </a:r>
                      <a:r>
                        <a:rPr lang="en-US" sz="2400" dirty="0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especially</a:t>
                      </a:r>
                      <a:r>
                        <a:rPr lang="en-US" sz="2400" dirty="0">
                          <a:latin typeface="Calibri"/>
                          <a:cs typeface="Calibri"/>
                        </a:rPr>
                        <a:t> France, England, and Spain...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473278" y="6601019"/>
            <a:ext cx="166584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D. Jurafsky</a:t>
            </a:r>
          </a:p>
        </p:txBody>
      </p:sp>
    </p:spTree>
    <p:extLst>
      <p:ext uri="{BB962C8B-B14F-4D97-AF65-F5344CB8AC3E}">
        <p14:creationId xmlns:p14="http://schemas.microsoft.com/office/powerpoint/2010/main" val="3690077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533400"/>
            <a:ext cx="7543800" cy="8382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charset="0"/>
                <a:cs typeface="ＭＳ Ｐゴシック" charset="0"/>
              </a:rPr>
              <a:t>Extracting Richer Relations Using Rules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8909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00050" indent="-285750"/>
            <a:r>
              <a:rPr lang="en-US" sz="2800" dirty="0" smtClean="0">
                <a:ea typeface="ＭＳ Ｐゴシック" charset="0"/>
              </a:rPr>
              <a:t>Intuition: relations often hold between specific entities</a:t>
            </a:r>
          </a:p>
          <a:p>
            <a:pPr marL="742950" lvl="1" indent="-285750"/>
            <a:r>
              <a:rPr lang="en-US" sz="2800" dirty="0">
                <a:solidFill>
                  <a:srgbClr val="0000FF"/>
                </a:solidFill>
                <a:cs typeface="Calibri"/>
              </a:rPr>
              <a:t>located-in </a:t>
            </a:r>
            <a:r>
              <a:rPr lang="en-US" sz="2800" dirty="0">
                <a:cs typeface="Calibri"/>
              </a:rPr>
              <a:t>(ORGANIZATION, LOCATION)</a:t>
            </a:r>
          </a:p>
          <a:p>
            <a:pPr marL="742950" lvl="1" indent="-285750"/>
            <a:r>
              <a:rPr lang="en-US" sz="2800" dirty="0">
                <a:solidFill>
                  <a:srgbClr val="0000FF"/>
                </a:solidFill>
                <a:cs typeface="Calibri"/>
              </a:rPr>
              <a:t>founded</a:t>
            </a:r>
            <a:r>
              <a:rPr lang="en-US" sz="2800" dirty="0">
                <a:cs typeface="Calibri"/>
              </a:rPr>
              <a:t> (PERSON, ORGANIZATION)</a:t>
            </a:r>
          </a:p>
          <a:p>
            <a:pPr marL="742950" lvl="1" indent="-285750"/>
            <a:r>
              <a:rPr lang="en-US" sz="2800" dirty="0" smtClean="0">
                <a:solidFill>
                  <a:srgbClr val="0000FF"/>
                </a:solidFill>
                <a:cs typeface="Calibri"/>
              </a:rPr>
              <a:t>cures </a:t>
            </a:r>
            <a:r>
              <a:rPr lang="en-US" sz="2800" dirty="0" smtClean="0">
                <a:cs typeface="Calibri"/>
              </a:rPr>
              <a:t>(DRUG, DISEASE)</a:t>
            </a:r>
          </a:p>
          <a:p>
            <a:pPr marL="400050" indent="-285750"/>
            <a:r>
              <a:rPr lang="en-US" sz="2800" dirty="0" smtClean="0">
                <a:cs typeface="Calibri"/>
              </a:rPr>
              <a:t>Start with Named Entity tags to help extract relation!</a:t>
            </a:r>
            <a:endParaRPr lang="en-US" sz="2800" dirty="0">
              <a:cs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473278" y="6601019"/>
            <a:ext cx="166584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D. Jurafsky</a:t>
            </a:r>
          </a:p>
        </p:txBody>
      </p:sp>
    </p:spTree>
    <p:extLst>
      <p:ext uri="{BB962C8B-B14F-4D97-AF65-F5344CB8AC3E}">
        <p14:creationId xmlns:p14="http://schemas.microsoft.com/office/powerpoint/2010/main" val="32559797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0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381000"/>
            <a:ext cx="7696200" cy="1143000"/>
          </a:xfrm>
        </p:spPr>
        <p:txBody>
          <a:bodyPr/>
          <a:lstStyle/>
          <a:p>
            <a:r>
              <a:rPr lang="en-US" dirty="0" smtClean="0"/>
              <a:t>Named Entities aren’t quite enough.</a:t>
            </a:r>
            <a:br>
              <a:rPr lang="en-US" dirty="0" smtClean="0"/>
            </a:br>
            <a:r>
              <a:rPr lang="en-US" dirty="0" smtClean="0"/>
              <a:t>Which </a:t>
            </a:r>
            <a:r>
              <a:rPr lang="en-US" dirty="0"/>
              <a:t>relations hold between 2 entities?</a:t>
            </a:r>
          </a:p>
        </p:txBody>
      </p:sp>
      <p:pic>
        <p:nvPicPr>
          <p:cNvPr id="4" name="Content Placeholder 3" descr="200px-Pill.png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01" b="5101"/>
          <a:stretch>
            <a:fillRect/>
          </a:stretch>
        </p:blipFill>
        <p:spPr>
          <a:xfrm>
            <a:off x="838200" y="3327400"/>
            <a:ext cx="1676400" cy="873125"/>
          </a:xfrm>
        </p:spPr>
      </p:pic>
      <p:sp>
        <p:nvSpPr>
          <p:cNvPr id="45067" name="Rectangle 6"/>
          <p:cNvSpPr>
            <a:spLocks noChangeArrowheads="1"/>
          </p:cNvSpPr>
          <p:nvPr/>
        </p:nvSpPr>
        <p:spPr bwMode="auto">
          <a:xfrm>
            <a:off x="1143000" y="4445000"/>
            <a:ext cx="1219200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fontAlgn="base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60000"/>
              <a:buFont typeface="Wingdings" charset="2"/>
              <a:buNone/>
            </a:pPr>
            <a:r>
              <a:rPr lang="en-US" sz="3200" dirty="0" smtClean="0">
                <a:solidFill>
                  <a:srgbClr val="008000"/>
                </a:solidFill>
                <a:ea typeface="ＭＳ Ｐゴシック" charset="0"/>
                <a:cs typeface="Calibri"/>
              </a:rPr>
              <a:t>Drug</a:t>
            </a:r>
            <a:endParaRPr lang="en-US" sz="3200" dirty="0">
              <a:solidFill>
                <a:srgbClr val="008000"/>
              </a:solidFill>
              <a:ea typeface="ＭＳ Ｐゴシック" charset="0"/>
              <a:cs typeface="Calibri"/>
            </a:endParaRPr>
          </a:p>
        </p:txBody>
      </p:sp>
      <p:sp>
        <p:nvSpPr>
          <p:cNvPr id="45065" name="Rectangle 10"/>
          <p:cNvSpPr>
            <a:spLocks noChangeArrowheads="1"/>
          </p:cNvSpPr>
          <p:nvPr/>
        </p:nvSpPr>
        <p:spPr bwMode="auto">
          <a:xfrm>
            <a:off x="6181726" y="4648200"/>
            <a:ext cx="2362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fontAlgn="base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60000"/>
              <a:buFont typeface="Wingdings" charset="2"/>
              <a:buNone/>
            </a:pPr>
            <a:r>
              <a:rPr lang="en-US" sz="3200" dirty="0">
                <a:solidFill>
                  <a:srgbClr val="008000"/>
                </a:solidFill>
                <a:ea typeface="ＭＳ Ｐゴシック" charset="0"/>
                <a:cs typeface="Calibri"/>
              </a:rPr>
              <a:t>Disease</a:t>
            </a:r>
          </a:p>
        </p:txBody>
      </p:sp>
      <p:sp>
        <p:nvSpPr>
          <p:cNvPr id="128013" name="Rectangle 13"/>
          <p:cNvSpPr>
            <a:spLocks noChangeArrowheads="1"/>
          </p:cNvSpPr>
          <p:nvPr/>
        </p:nvSpPr>
        <p:spPr bwMode="auto">
          <a:xfrm>
            <a:off x="3124200" y="2895600"/>
            <a:ext cx="2362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60000"/>
              <a:buFont typeface="Wingdings" charset="2"/>
              <a:buNone/>
            </a:pPr>
            <a:r>
              <a:rPr lang="en-US" sz="3200" dirty="0">
                <a:solidFill>
                  <a:srgbClr val="0000FF"/>
                </a:solidFill>
                <a:ea typeface="ＭＳ Ｐゴシック" charset="0"/>
                <a:cs typeface="Calibri"/>
              </a:rPr>
              <a:t>Cure?</a:t>
            </a:r>
          </a:p>
        </p:txBody>
      </p:sp>
      <p:sp>
        <p:nvSpPr>
          <p:cNvPr id="128014" name="Rectangle 14"/>
          <p:cNvSpPr>
            <a:spLocks noChangeArrowheads="1"/>
          </p:cNvSpPr>
          <p:nvPr/>
        </p:nvSpPr>
        <p:spPr bwMode="auto">
          <a:xfrm>
            <a:off x="3200400" y="3733800"/>
            <a:ext cx="2362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60000"/>
              <a:buFont typeface="Wingdings" charset="2"/>
              <a:buNone/>
            </a:pPr>
            <a:r>
              <a:rPr lang="en-US" sz="3200" dirty="0">
                <a:solidFill>
                  <a:srgbClr val="0000FF"/>
                </a:solidFill>
                <a:ea typeface="ＭＳ Ｐゴシック" charset="0"/>
                <a:cs typeface="Calibri"/>
              </a:rPr>
              <a:t>Prevent?</a:t>
            </a:r>
          </a:p>
        </p:txBody>
      </p:sp>
      <p:sp>
        <p:nvSpPr>
          <p:cNvPr id="128015" name="Rectangle 15"/>
          <p:cNvSpPr>
            <a:spLocks noChangeArrowheads="1"/>
          </p:cNvSpPr>
          <p:nvPr/>
        </p:nvSpPr>
        <p:spPr bwMode="auto">
          <a:xfrm>
            <a:off x="3200400" y="4648200"/>
            <a:ext cx="2362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60000"/>
              <a:buFont typeface="Wingdings" charset="2"/>
              <a:buNone/>
            </a:pPr>
            <a:r>
              <a:rPr lang="en-US" sz="3200" dirty="0" smtClean="0">
                <a:solidFill>
                  <a:srgbClr val="0000FF"/>
                </a:solidFill>
                <a:ea typeface="ＭＳ Ｐゴシック" charset="0"/>
                <a:cs typeface="Calibri"/>
              </a:rPr>
              <a:t>Cause?</a:t>
            </a:r>
            <a:endParaRPr lang="en-US" sz="3200" dirty="0">
              <a:solidFill>
                <a:srgbClr val="0000FF"/>
              </a:solidFill>
              <a:ea typeface="ＭＳ Ｐゴシック" charset="0"/>
              <a:cs typeface="Calibri"/>
            </a:endParaRPr>
          </a:p>
        </p:txBody>
      </p:sp>
      <p:pic>
        <p:nvPicPr>
          <p:cNvPr id="5" name="Picture 4" descr="200px-Gnome-face-sick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717801"/>
            <a:ext cx="1416050" cy="188806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473278" y="6601019"/>
            <a:ext cx="166584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D. Jurafsky</a:t>
            </a:r>
          </a:p>
        </p:txBody>
      </p:sp>
    </p:spTree>
    <p:extLst>
      <p:ext uri="{BB962C8B-B14F-4D97-AF65-F5344CB8AC3E}">
        <p14:creationId xmlns:p14="http://schemas.microsoft.com/office/powerpoint/2010/main" val="29583404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8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8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8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13" grpId="0" autoUpdateAnimBg="0"/>
      <p:bldP spid="128014" grpId="0" autoUpdateAnimBg="0"/>
      <p:bldP spid="128015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Relation Extraction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Up until now we have focused on early stages of the Information Extraction pipeline</a:t>
            </a:r>
          </a:p>
          <a:p>
            <a:pPr lvl="1"/>
            <a:r>
              <a:rPr lang="de-DE" dirty="0" smtClean="0"/>
              <a:t>We have emphasized named entity tagging</a:t>
            </a:r>
          </a:p>
          <a:p>
            <a:r>
              <a:rPr lang="de-DE" dirty="0" smtClean="0"/>
              <a:t>Now we will discuss extracting facts about these entities</a:t>
            </a:r>
          </a:p>
          <a:p>
            <a:pPr lvl="1"/>
            <a:r>
              <a:rPr lang="de-DE" dirty="0" smtClean="0"/>
              <a:t>This can include IS-A facts (similar to named entity types), but also more complicated relations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645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381000"/>
            <a:ext cx="7696200" cy="1143000"/>
          </a:xfrm>
        </p:spPr>
        <p:txBody>
          <a:bodyPr/>
          <a:lstStyle/>
          <a:p>
            <a:r>
              <a:rPr lang="en-US" dirty="0" smtClean="0"/>
              <a:t>What relations </a:t>
            </a:r>
            <a:r>
              <a:rPr lang="en-US" dirty="0"/>
              <a:t>hold between 2 entities?</a:t>
            </a:r>
          </a:p>
        </p:txBody>
      </p:sp>
      <p:sp>
        <p:nvSpPr>
          <p:cNvPr id="45067" name="Rectangle 6"/>
          <p:cNvSpPr>
            <a:spLocks noChangeArrowheads="1"/>
          </p:cNvSpPr>
          <p:nvPr/>
        </p:nvSpPr>
        <p:spPr bwMode="auto">
          <a:xfrm>
            <a:off x="685800" y="4445000"/>
            <a:ext cx="1676400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fontAlgn="base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60000"/>
              <a:buFont typeface="Wingdings" charset="2"/>
              <a:buNone/>
            </a:pPr>
            <a:r>
              <a:rPr lang="en-US" sz="3200" dirty="0" smtClean="0">
                <a:solidFill>
                  <a:srgbClr val="008000"/>
                </a:solidFill>
                <a:ea typeface="ＭＳ Ｐゴシック" charset="0"/>
                <a:cs typeface="Calibri"/>
              </a:rPr>
              <a:t>PERSON</a:t>
            </a:r>
            <a:endParaRPr lang="en-US" sz="3200" dirty="0">
              <a:solidFill>
                <a:srgbClr val="008000"/>
              </a:solidFill>
              <a:ea typeface="ＭＳ Ｐゴシック" charset="0"/>
              <a:cs typeface="Calibri"/>
            </a:endParaRPr>
          </a:p>
        </p:txBody>
      </p:sp>
      <p:sp>
        <p:nvSpPr>
          <p:cNvPr id="45065" name="Rectangle 10"/>
          <p:cNvSpPr>
            <a:spLocks noChangeArrowheads="1"/>
          </p:cNvSpPr>
          <p:nvPr/>
        </p:nvSpPr>
        <p:spPr bwMode="auto">
          <a:xfrm>
            <a:off x="6086474" y="4546600"/>
            <a:ext cx="2828926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fontAlgn="base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60000"/>
              <a:buFont typeface="Wingdings" charset="2"/>
              <a:buNone/>
            </a:pPr>
            <a:r>
              <a:rPr lang="en-US" sz="3200" dirty="0" smtClean="0">
                <a:solidFill>
                  <a:srgbClr val="008000"/>
                </a:solidFill>
                <a:ea typeface="ＭＳ Ｐゴシック" charset="0"/>
                <a:cs typeface="Calibri"/>
              </a:rPr>
              <a:t>ORGANIZATION</a:t>
            </a:r>
            <a:endParaRPr lang="en-US" sz="3200" dirty="0">
              <a:solidFill>
                <a:srgbClr val="008000"/>
              </a:solidFill>
              <a:ea typeface="ＭＳ Ｐゴシック" charset="0"/>
              <a:cs typeface="Calibri"/>
            </a:endParaRPr>
          </a:p>
        </p:txBody>
      </p:sp>
      <p:sp>
        <p:nvSpPr>
          <p:cNvPr id="128013" name="Rectangle 13"/>
          <p:cNvSpPr>
            <a:spLocks noChangeArrowheads="1"/>
          </p:cNvSpPr>
          <p:nvPr/>
        </p:nvSpPr>
        <p:spPr bwMode="auto">
          <a:xfrm>
            <a:off x="3124200" y="2209800"/>
            <a:ext cx="2362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60000"/>
              <a:buFont typeface="Wingdings" charset="2"/>
              <a:buNone/>
            </a:pPr>
            <a:r>
              <a:rPr lang="en-US" sz="3200" dirty="0" smtClean="0">
                <a:solidFill>
                  <a:srgbClr val="0000FF"/>
                </a:solidFill>
                <a:ea typeface="ＭＳ Ｐゴシック" charset="0"/>
                <a:cs typeface="Calibri"/>
              </a:rPr>
              <a:t>Founder?</a:t>
            </a:r>
            <a:endParaRPr lang="en-US" sz="3200" dirty="0">
              <a:solidFill>
                <a:srgbClr val="0000FF"/>
              </a:solidFill>
              <a:ea typeface="ＭＳ Ｐゴシック" charset="0"/>
              <a:cs typeface="Calibri"/>
            </a:endParaRPr>
          </a:p>
        </p:txBody>
      </p:sp>
      <p:sp>
        <p:nvSpPr>
          <p:cNvPr id="128014" name="Rectangle 14"/>
          <p:cNvSpPr>
            <a:spLocks noChangeArrowheads="1"/>
          </p:cNvSpPr>
          <p:nvPr/>
        </p:nvSpPr>
        <p:spPr bwMode="auto">
          <a:xfrm>
            <a:off x="3124200" y="3092451"/>
            <a:ext cx="2362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60000"/>
              <a:buFont typeface="Wingdings" charset="2"/>
              <a:buNone/>
            </a:pPr>
            <a:r>
              <a:rPr lang="en-US" sz="3200" dirty="0" smtClean="0">
                <a:solidFill>
                  <a:srgbClr val="0000FF"/>
                </a:solidFill>
                <a:ea typeface="ＭＳ Ｐゴシック" charset="0"/>
                <a:cs typeface="Calibri"/>
              </a:rPr>
              <a:t>Investor?</a:t>
            </a:r>
            <a:endParaRPr lang="en-US" sz="3200" dirty="0">
              <a:solidFill>
                <a:srgbClr val="0000FF"/>
              </a:solidFill>
              <a:ea typeface="ＭＳ Ｐゴシック" charset="0"/>
              <a:cs typeface="Calibri"/>
            </a:endParaRPr>
          </a:p>
        </p:txBody>
      </p:sp>
      <p:sp>
        <p:nvSpPr>
          <p:cNvPr id="128015" name="Rectangle 15"/>
          <p:cNvSpPr>
            <a:spLocks noChangeArrowheads="1"/>
          </p:cNvSpPr>
          <p:nvPr/>
        </p:nvSpPr>
        <p:spPr bwMode="auto">
          <a:xfrm>
            <a:off x="3124200" y="3975101"/>
            <a:ext cx="2362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60000"/>
              <a:buFont typeface="Wingdings" charset="2"/>
              <a:buNone/>
            </a:pPr>
            <a:r>
              <a:rPr lang="en-US" sz="3200" dirty="0" smtClean="0">
                <a:solidFill>
                  <a:srgbClr val="0000FF"/>
                </a:solidFill>
                <a:ea typeface="ＭＳ Ｐゴシック" charset="0"/>
                <a:cs typeface="Calibri"/>
              </a:rPr>
              <a:t>Member?</a:t>
            </a:r>
            <a:endParaRPr lang="en-US" sz="3200" dirty="0">
              <a:solidFill>
                <a:srgbClr val="0000FF"/>
              </a:solidFill>
              <a:ea typeface="ＭＳ Ｐゴシック" charset="0"/>
              <a:cs typeface="Calibri"/>
            </a:endParaRPr>
          </a:p>
        </p:txBody>
      </p:sp>
      <p:sp>
        <p:nvSpPr>
          <p:cNvPr id="10" name="Rectangle 15"/>
          <p:cNvSpPr>
            <a:spLocks noChangeArrowheads="1"/>
          </p:cNvSpPr>
          <p:nvPr/>
        </p:nvSpPr>
        <p:spPr bwMode="auto">
          <a:xfrm>
            <a:off x="3124200" y="4857752"/>
            <a:ext cx="2362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60000"/>
              <a:buFont typeface="Wingdings" charset="2"/>
              <a:buNone/>
            </a:pPr>
            <a:r>
              <a:rPr lang="en-US" sz="3200" dirty="0" smtClean="0">
                <a:solidFill>
                  <a:srgbClr val="0000FF"/>
                </a:solidFill>
                <a:ea typeface="ＭＳ Ｐゴシック" charset="0"/>
                <a:cs typeface="Calibri"/>
              </a:rPr>
              <a:t>Employee?</a:t>
            </a:r>
            <a:endParaRPr lang="en-US" sz="3200" dirty="0">
              <a:solidFill>
                <a:srgbClr val="0000FF"/>
              </a:solidFill>
              <a:ea typeface="ＭＳ Ｐゴシック" charset="0"/>
              <a:cs typeface="Calibri"/>
            </a:endParaRPr>
          </a:p>
        </p:txBody>
      </p:sp>
      <p:pic>
        <p:nvPicPr>
          <p:cNvPr id="8" name="Picture 7" descr="200px-Emblem-person-gree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717800"/>
            <a:ext cx="1371600" cy="1828800"/>
          </a:xfrm>
          <a:prstGeom prst="rect">
            <a:avLst/>
          </a:prstGeom>
        </p:spPr>
      </p:pic>
      <p:pic>
        <p:nvPicPr>
          <p:cNvPr id="9" name="Picture 8" descr="320px-Sanyo_Electric_Corporation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1600" y="2514600"/>
            <a:ext cx="1930400" cy="1930400"/>
          </a:xfrm>
          <a:prstGeom prst="rect">
            <a:avLst/>
          </a:prstGeom>
        </p:spPr>
      </p:pic>
      <p:sp>
        <p:nvSpPr>
          <p:cNvPr id="11" name="Rectangle 15"/>
          <p:cNvSpPr>
            <a:spLocks noChangeArrowheads="1"/>
          </p:cNvSpPr>
          <p:nvPr/>
        </p:nvSpPr>
        <p:spPr bwMode="auto">
          <a:xfrm>
            <a:off x="3124200" y="5740400"/>
            <a:ext cx="2362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60000"/>
              <a:buFont typeface="Wingdings" charset="2"/>
              <a:buNone/>
            </a:pPr>
            <a:r>
              <a:rPr lang="en-US" sz="3200" dirty="0" smtClean="0">
                <a:solidFill>
                  <a:srgbClr val="0000FF"/>
                </a:solidFill>
                <a:ea typeface="ＭＳ Ｐゴシック" charset="0"/>
                <a:cs typeface="Calibri"/>
              </a:rPr>
              <a:t>President?</a:t>
            </a:r>
            <a:endParaRPr lang="en-US" sz="3200" dirty="0">
              <a:solidFill>
                <a:srgbClr val="0000FF"/>
              </a:solidFill>
              <a:ea typeface="ＭＳ Ｐゴシック" charset="0"/>
              <a:cs typeface="Calibri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473278" y="6601019"/>
            <a:ext cx="166584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D. Jurafsky</a:t>
            </a:r>
          </a:p>
        </p:txBody>
      </p:sp>
    </p:spTree>
    <p:extLst>
      <p:ext uri="{BB962C8B-B14F-4D97-AF65-F5344CB8AC3E}">
        <p14:creationId xmlns:p14="http://schemas.microsoft.com/office/powerpoint/2010/main" val="28635084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8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8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8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13" grpId="0" autoUpdateAnimBg="0"/>
      <p:bldP spid="128014" grpId="0" autoUpdateAnimBg="0"/>
      <p:bldP spid="128015" grpId="0" autoUpdateAnimBg="0"/>
      <p:bldP spid="10" grpId="0" autoUpdateAnimBg="0"/>
      <p:bldP spid="11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77800"/>
            <a:ext cx="7543800" cy="11938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charset="0"/>
                <a:cs typeface="ＭＳ Ｐゴシック" charset="0"/>
              </a:rPr>
              <a:t>Extracting Richer Relations Using Rules and</a:t>
            </a:r>
            <a:br>
              <a:rPr lang="en-US" dirty="0" smtClean="0">
                <a:ea typeface="ＭＳ Ｐゴシック" charset="0"/>
                <a:cs typeface="ＭＳ Ｐゴシック" charset="0"/>
              </a:rPr>
            </a:br>
            <a:r>
              <a:rPr lang="en-US" dirty="0" smtClean="0">
                <a:ea typeface="ＭＳ Ｐゴシック" charset="0"/>
                <a:cs typeface="ＭＳ Ｐゴシック" charset="0"/>
              </a:rPr>
              <a:t>Named Entities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890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803400"/>
            <a:ext cx="8991600" cy="4445000"/>
          </a:xfrm>
        </p:spPr>
        <p:txBody>
          <a:bodyPr/>
          <a:lstStyle/>
          <a:p>
            <a:pPr eaLnBrk="1" hangingPunct="1">
              <a:buFont typeface="Times" charset="0"/>
              <a:buNone/>
            </a:pPr>
            <a:r>
              <a:rPr lang="en-US" dirty="0" smtClean="0">
                <a:ea typeface="ＭＳ Ｐゴシック" charset="0"/>
                <a:cs typeface="ＭＳ Ｐゴシック" charset="0"/>
              </a:rPr>
              <a:t>Who holds </a:t>
            </a:r>
            <a:r>
              <a:rPr lang="en-US" dirty="0">
                <a:ea typeface="ＭＳ Ｐゴシック" charset="0"/>
                <a:cs typeface="ＭＳ Ｐゴシック" charset="0"/>
              </a:rPr>
              <a:t>what office in what 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organization?</a:t>
            </a:r>
            <a:endParaRPr lang="en-US" sz="2800" dirty="0">
              <a:ea typeface="ＭＳ Ｐゴシック" charset="0"/>
              <a:cs typeface="ＭＳ Ｐゴシック" charset="0"/>
            </a:endParaRPr>
          </a:p>
          <a:p>
            <a:pPr marL="457200" lvl="1" indent="0" eaLnBrk="1" hangingPunct="1">
              <a:lnSpc>
                <a:spcPct val="110000"/>
              </a:lnSpc>
              <a:buNone/>
            </a:pPr>
            <a:r>
              <a:rPr lang="en-US" sz="2200" dirty="0" smtClean="0">
                <a:solidFill>
                  <a:srgbClr val="0000FF"/>
                </a:solidFill>
                <a:latin typeface="Calibri"/>
                <a:ea typeface="ＭＳ Ｐゴシック" charset="0"/>
                <a:cs typeface="Calibri"/>
              </a:rPr>
              <a:t>PERSON</a:t>
            </a:r>
            <a:r>
              <a:rPr lang="en-US" sz="2400" dirty="0" smtClean="0">
                <a:latin typeface="Courier"/>
                <a:ea typeface="ＭＳ Ｐゴシック" charset="0"/>
                <a:cs typeface="Courier"/>
              </a:rPr>
              <a:t>, </a:t>
            </a:r>
            <a:r>
              <a:rPr lang="en-US" sz="2200" dirty="0" smtClean="0">
                <a:solidFill>
                  <a:srgbClr val="008000"/>
                </a:solidFill>
                <a:latin typeface="Calibri"/>
                <a:ea typeface="ＭＳ Ｐゴシック" charset="0"/>
                <a:cs typeface="Calibri"/>
              </a:rPr>
              <a:t>POSITION</a:t>
            </a:r>
            <a:r>
              <a:rPr lang="en-US" dirty="0" smtClean="0"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sz="2400" dirty="0" smtClean="0">
                <a:latin typeface="Courier"/>
                <a:ea typeface="ＭＳ Ｐゴシック" charset="0"/>
                <a:cs typeface="Courier"/>
              </a:rPr>
              <a:t>of</a:t>
            </a:r>
            <a:r>
              <a:rPr lang="en-US" sz="2400" dirty="0" smtClean="0"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sz="2200" dirty="0" smtClean="0">
                <a:solidFill>
                  <a:srgbClr val="FF0000"/>
                </a:solidFill>
                <a:latin typeface="Calibri"/>
                <a:ea typeface="ＭＳ Ｐゴシック" charset="0"/>
                <a:cs typeface="Calibri"/>
              </a:rPr>
              <a:t>ORG</a:t>
            </a:r>
            <a:endParaRPr lang="en-US" sz="2200" dirty="0">
              <a:solidFill>
                <a:srgbClr val="FF0000"/>
              </a:solidFill>
              <a:latin typeface="Calibri"/>
              <a:ea typeface="ＭＳ Ｐゴシック" charset="0"/>
              <a:cs typeface="Calibri"/>
            </a:endParaRPr>
          </a:p>
          <a:p>
            <a:pPr marL="1143000" lvl="2" eaLnBrk="1" hangingPunct="1"/>
            <a:r>
              <a:rPr lang="en-US" dirty="0" smtClean="0">
                <a:solidFill>
                  <a:srgbClr val="0000FF"/>
                </a:solidFill>
                <a:ea typeface="ＭＳ Ｐゴシック" charset="0"/>
              </a:rPr>
              <a:t>George Marshall</a:t>
            </a:r>
            <a:r>
              <a:rPr lang="en-US" dirty="0" smtClean="0">
                <a:ea typeface="ＭＳ Ｐゴシック" charset="0"/>
              </a:rPr>
              <a:t>, </a:t>
            </a:r>
            <a:r>
              <a:rPr lang="en-US" dirty="0" smtClean="0">
                <a:solidFill>
                  <a:srgbClr val="008000"/>
                </a:solidFill>
                <a:ea typeface="ＭＳ Ｐゴシック" charset="0"/>
              </a:rPr>
              <a:t>Secretary of State </a:t>
            </a:r>
            <a:r>
              <a:rPr lang="en-US" dirty="0" smtClean="0">
                <a:ea typeface="ＭＳ Ｐゴシック" charset="0"/>
              </a:rPr>
              <a:t>of </a:t>
            </a:r>
            <a:r>
              <a:rPr lang="en-US" dirty="0" smtClean="0">
                <a:solidFill>
                  <a:srgbClr val="FF0000"/>
                </a:solidFill>
                <a:ea typeface="ＭＳ Ｐゴシック" charset="0"/>
              </a:rPr>
              <a:t>the United States</a:t>
            </a:r>
            <a:endParaRPr lang="en-US" dirty="0">
              <a:solidFill>
                <a:srgbClr val="FF0000"/>
              </a:solidFill>
              <a:ea typeface="ＭＳ Ｐゴシック" charset="0"/>
            </a:endParaRPr>
          </a:p>
          <a:p>
            <a:pPr marL="457200" lvl="1" indent="0" eaLnBrk="1" hangingPunct="1">
              <a:buNone/>
            </a:pPr>
            <a:r>
              <a:rPr lang="en-US" sz="2200" dirty="0" smtClean="0">
                <a:solidFill>
                  <a:srgbClr val="0000FF"/>
                </a:solidFill>
                <a:ea typeface="ＭＳ Ｐゴシック" charset="0"/>
              </a:rPr>
              <a:t>PERSON</a:t>
            </a:r>
            <a:r>
              <a:rPr lang="en-US" dirty="0" smtClean="0">
                <a:latin typeface="Courier"/>
                <a:ea typeface="ＭＳ Ｐゴシック" charset="0"/>
                <a:cs typeface="Courier"/>
              </a:rPr>
              <a:t>(</a:t>
            </a:r>
            <a:r>
              <a:rPr lang="en-US" dirty="0" err="1" smtClean="0">
                <a:latin typeface="Courier"/>
                <a:ea typeface="ＭＳ Ｐゴシック" charset="0"/>
                <a:cs typeface="Courier"/>
              </a:rPr>
              <a:t>named|appointed|chose|</a:t>
            </a:r>
            <a:r>
              <a:rPr lang="en-US" i="1" dirty="0" err="1" smtClean="0">
                <a:latin typeface="Calibri"/>
                <a:ea typeface="ＭＳ Ｐゴシック" charset="0"/>
                <a:cs typeface="Calibri"/>
              </a:rPr>
              <a:t>etc</a:t>
            </a:r>
            <a:r>
              <a:rPr lang="en-US" i="1" dirty="0" smtClean="0">
                <a:latin typeface="Calibri"/>
                <a:ea typeface="ＭＳ Ｐゴシック" charset="0"/>
                <a:cs typeface="Calibri"/>
              </a:rPr>
              <a:t>.</a:t>
            </a:r>
            <a:r>
              <a:rPr lang="en-US" dirty="0" smtClean="0">
                <a:latin typeface="Courier"/>
                <a:ea typeface="ＭＳ Ｐゴシック" charset="0"/>
                <a:cs typeface="Courier"/>
              </a:rPr>
              <a:t>) </a:t>
            </a:r>
            <a:r>
              <a:rPr lang="en-US" sz="2200" dirty="0" smtClean="0">
                <a:solidFill>
                  <a:srgbClr val="0000FF"/>
                </a:solidFill>
                <a:ea typeface="ＭＳ Ｐゴシック" charset="0"/>
              </a:rPr>
              <a:t>PERSON</a:t>
            </a:r>
            <a:r>
              <a:rPr lang="en-US" sz="2400" dirty="0" smtClean="0">
                <a:solidFill>
                  <a:srgbClr val="0000FF"/>
                </a:solidFill>
                <a:ea typeface="ＭＳ Ｐゴシック" charset="0"/>
              </a:rPr>
              <a:t> </a:t>
            </a:r>
            <a:r>
              <a:rPr lang="en-US" sz="2400" dirty="0" smtClean="0">
                <a:ea typeface="ＭＳ Ｐゴシック" charset="0"/>
              </a:rPr>
              <a:t>Prep? </a:t>
            </a:r>
            <a:r>
              <a:rPr lang="en-US" sz="2200" dirty="0" smtClean="0">
                <a:solidFill>
                  <a:srgbClr val="008000"/>
                </a:solidFill>
                <a:ea typeface="ＭＳ Ｐゴシック" charset="0"/>
              </a:rPr>
              <a:t>POSITION</a:t>
            </a:r>
          </a:p>
          <a:p>
            <a:pPr marL="1085850" lvl="2" indent="-285750"/>
            <a:r>
              <a:rPr lang="en-US" dirty="0" smtClean="0">
                <a:solidFill>
                  <a:srgbClr val="0000FF"/>
                </a:solidFill>
                <a:ea typeface="ＭＳ Ｐゴシック" charset="0"/>
              </a:rPr>
              <a:t>Truman </a:t>
            </a:r>
            <a:r>
              <a:rPr lang="en-US" dirty="0" smtClean="0">
                <a:ea typeface="ＭＳ Ｐゴシック" charset="0"/>
              </a:rPr>
              <a:t>appointed </a:t>
            </a:r>
            <a:r>
              <a:rPr lang="en-US" dirty="0" smtClean="0">
                <a:solidFill>
                  <a:srgbClr val="0000FF"/>
                </a:solidFill>
                <a:ea typeface="ＭＳ Ｐゴシック" charset="0"/>
              </a:rPr>
              <a:t>Marshall </a:t>
            </a:r>
            <a:r>
              <a:rPr lang="en-US" dirty="0" smtClean="0">
                <a:ea typeface="ＭＳ Ｐゴシック" charset="0"/>
              </a:rPr>
              <a:t>Secretary of State</a:t>
            </a:r>
          </a:p>
          <a:p>
            <a:pPr marL="457200" lvl="1" indent="0">
              <a:lnSpc>
                <a:spcPct val="110000"/>
              </a:lnSpc>
              <a:buNone/>
            </a:pPr>
            <a:r>
              <a:rPr lang="en-US" sz="2200" dirty="0" smtClean="0">
                <a:solidFill>
                  <a:srgbClr val="0000FF"/>
                </a:solidFill>
                <a:latin typeface="Calibri"/>
                <a:ea typeface="ＭＳ Ｐゴシック" charset="0"/>
                <a:cs typeface="Calibri"/>
              </a:rPr>
              <a:t>PERSON</a:t>
            </a:r>
            <a:r>
              <a:rPr lang="en-US" sz="2400" dirty="0" smtClean="0">
                <a:latin typeface="Calibri"/>
                <a:ea typeface="ＭＳ Ｐゴシック" charset="0"/>
                <a:cs typeface="Calibri"/>
              </a:rPr>
              <a:t> [be]? </a:t>
            </a:r>
            <a:r>
              <a:rPr lang="en-US" sz="2400" dirty="0">
                <a:latin typeface="Calibri"/>
                <a:ea typeface="ＭＳ Ｐゴシック" charset="0"/>
                <a:cs typeface="Calibri"/>
              </a:rPr>
              <a:t>(</a:t>
            </a:r>
            <a:r>
              <a:rPr lang="en-US" dirty="0" err="1">
                <a:latin typeface="Courier"/>
                <a:ea typeface="ＭＳ Ｐゴシック" charset="0"/>
                <a:cs typeface="Courier"/>
              </a:rPr>
              <a:t>named|</a:t>
            </a:r>
            <a:r>
              <a:rPr lang="en-US" dirty="0" err="1" smtClean="0">
                <a:latin typeface="Courier"/>
                <a:ea typeface="ＭＳ Ｐゴシック" charset="0"/>
                <a:cs typeface="Courier"/>
              </a:rPr>
              <a:t>appointed|</a:t>
            </a:r>
            <a:r>
              <a:rPr lang="en-US" i="1" dirty="0" err="1">
                <a:ea typeface="ＭＳ Ｐゴシック" charset="0"/>
                <a:cs typeface="Calibri"/>
              </a:rPr>
              <a:t>etc</a:t>
            </a:r>
            <a:r>
              <a:rPr lang="en-US" i="1" dirty="0">
                <a:ea typeface="ＭＳ Ｐゴシック" charset="0"/>
                <a:cs typeface="Calibri"/>
              </a:rPr>
              <a:t>.</a:t>
            </a:r>
            <a:r>
              <a:rPr lang="en-US" sz="2400" dirty="0">
                <a:latin typeface="Calibri"/>
                <a:ea typeface="ＭＳ Ｐゴシック" charset="0"/>
                <a:cs typeface="Calibri"/>
              </a:rPr>
              <a:t>) </a:t>
            </a:r>
            <a:r>
              <a:rPr lang="en-US" sz="2400" dirty="0" smtClean="0">
                <a:latin typeface="Calibri"/>
                <a:ea typeface="ＭＳ Ｐゴシック" charset="0"/>
                <a:cs typeface="Calibri"/>
              </a:rPr>
              <a:t>Prep? </a:t>
            </a:r>
            <a:r>
              <a:rPr lang="en-US" sz="2200" dirty="0" smtClean="0">
                <a:solidFill>
                  <a:srgbClr val="FF0000"/>
                </a:solidFill>
                <a:ea typeface="ＭＳ Ｐゴシック" charset="0"/>
                <a:cs typeface="Calibri"/>
              </a:rPr>
              <a:t>ORG</a:t>
            </a:r>
            <a:r>
              <a:rPr lang="en-US" sz="2200" dirty="0" smtClean="0">
                <a:solidFill>
                  <a:srgbClr val="008000"/>
                </a:solidFill>
                <a:ea typeface="ＭＳ Ｐゴシック" charset="0"/>
                <a:cs typeface="Calibri"/>
              </a:rPr>
              <a:t> POSITION</a:t>
            </a:r>
            <a:r>
              <a:rPr lang="en-US" sz="2400" dirty="0" smtClean="0">
                <a:ea typeface="ＭＳ Ｐゴシック" charset="0"/>
                <a:cs typeface="Calibri"/>
              </a:rPr>
              <a:t> </a:t>
            </a:r>
          </a:p>
          <a:p>
            <a:pPr lvl="2">
              <a:lnSpc>
                <a:spcPct val="110000"/>
              </a:lnSpc>
            </a:pPr>
            <a:r>
              <a:rPr lang="en-US" dirty="0" smtClean="0">
                <a:solidFill>
                  <a:srgbClr val="0000FF"/>
                </a:solidFill>
                <a:ea typeface="ＭＳ Ｐゴシック" charset="0"/>
              </a:rPr>
              <a:t>George Marshall </a:t>
            </a:r>
            <a:r>
              <a:rPr lang="en-US" dirty="0" smtClean="0">
                <a:ea typeface="ＭＳ Ｐゴシック" charset="0"/>
              </a:rPr>
              <a:t>was named </a:t>
            </a:r>
            <a:r>
              <a:rPr lang="en-US" dirty="0" smtClean="0">
                <a:solidFill>
                  <a:srgbClr val="FF0000"/>
                </a:solidFill>
                <a:ea typeface="ＭＳ Ｐゴシック" charset="0"/>
              </a:rPr>
              <a:t>US </a:t>
            </a:r>
            <a:r>
              <a:rPr lang="en-US" dirty="0" smtClean="0">
                <a:solidFill>
                  <a:srgbClr val="008000"/>
                </a:solidFill>
                <a:ea typeface="ＭＳ Ｐゴシック" charset="0"/>
              </a:rPr>
              <a:t>Secretary of State</a:t>
            </a:r>
            <a:endParaRPr lang="en-US" dirty="0">
              <a:solidFill>
                <a:srgbClr val="008000"/>
              </a:solidFill>
              <a:ea typeface="ＭＳ Ｐゴシック" charset="0"/>
            </a:endParaRPr>
          </a:p>
          <a:p>
            <a:pPr marL="742950" lvl="1" indent="-285750"/>
            <a:endParaRPr lang="en-US" dirty="0">
              <a:ea typeface="ＭＳ Ｐゴシック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473278" y="6601019"/>
            <a:ext cx="166584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D. Jurafsky</a:t>
            </a:r>
          </a:p>
        </p:txBody>
      </p:sp>
    </p:spTree>
    <p:extLst>
      <p:ext uri="{BB962C8B-B14F-4D97-AF65-F5344CB8AC3E}">
        <p14:creationId xmlns:p14="http://schemas.microsoft.com/office/powerpoint/2010/main" val="39861705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Hand-</a:t>
            </a:r>
            <a:r>
              <a:rPr lang="en-US" sz="3600" dirty="0"/>
              <a:t>built </a:t>
            </a:r>
            <a:r>
              <a:rPr lang="en-US" sz="3600" dirty="0" smtClean="0"/>
              <a:t>patterns for relations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8534400" cy="4445000"/>
          </a:xfrm>
        </p:spPr>
        <p:txBody>
          <a:bodyPr/>
          <a:lstStyle/>
          <a:p>
            <a:r>
              <a:rPr lang="en-US" sz="2600" dirty="0" smtClean="0">
                <a:latin typeface="Calibri (Body)"/>
                <a:cs typeface="Calibri (Body)"/>
              </a:rPr>
              <a:t>Plus:</a:t>
            </a:r>
          </a:p>
          <a:p>
            <a:pPr lvl="1"/>
            <a:r>
              <a:rPr lang="en-US" sz="2600" dirty="0" smtClean="0">
                <a:latin typeface="Calibri (Body)"/>
                <a:cs typeface="Calibri (Body)"/>
              </a:rPr>
              <a:t>Human patterns tend to be high-precision</a:t>
            </a:r>
          </a:p>
          <a:p>
            <a:pPr lvl="1"/>
            <a:r>
              <a:rPr lang="en-US" sz="2600" dirty="0" smtClean="0">
                <a:latin typeface="Calibri (Body)"/>
                <a:cs typeface="Calibri (Body)"/>
              </a:rPr>
              <a:t>Can be tailored to specific domains</a:t>
            </a:r>
          </a:p>
          <a:p>
            <a:r>
              <a:rPr lang="en-US" sz="2600" dirty="0" smtClean="0">
                <a:latin typeface="Calibri (Body)"/>
                <a:cs typeface="Calibri (Body)"/>
              </a:rPr>
              <a:t>Minus</a:t>
            </a:r>
          </a:p>
          <a:p>
            <a:pPr lvl="1"/>
            <a:r>
              <a:rPr lang="en-US" sz="2600" dirty="0" smtClean="0">
                <a:latin typeface="Calibri (Body)"/>
                <a:cs typeface="Calibri (Body)"/>
              </a:rPr>
              <a:t>Human patterns are often low-recall</a:t>
            </a:r>
          </a:p>
          <a:p>
            <a:pPr lvl="1"/>
            <a:r>
              <a:rPr lang="en-US" sz="2600" dirty="0" smtClean="0">
                <a:latin typeface="Calibri (Body)"/>
                <a:cs typeface="Calibri (Body)"/>
              </a:rPr>
              <a:t>A lot of work to think of all possible patterns!</a:t>
            </a:r>
          </a:p>
          <a:p>
            <a:pPr lvl="1"/>
            <a:r>
              <a:rPr lang="en-US" sz="2600" dirty="0" smtClean="0">
                <a:latin typeface="Calibri (Body)"/>
                <a:cs typeface="Calibri (Body)"/>
              </a:rPr>
              <a:t>Don’t </a:t>
            </a:r>
            <a:r>
              <a:rPr lang="en-US" sz="2600" dirty="0">
                <a:latin typeface="Calibri (Body)"/>
                <a:cs typeface="Calibri (Body)"/>
              </a:rPr>
              <a:t>want to have to do this for </a:t>
            </a:r>
            <a:r>
              <a:rPr lang="en-US" sz="2600" dirty="0" smtClean="0">
                <a:latin typeface="Calibri (Body)"/>
                <a:cs typeface="Calibri (Body)"/>
              </a:rPr>
              <a:t>every relation!</a:t>
            </a:r>
            <a:endParaRPr lang="en-US" sz="2600" dirty="0">
              <a:latin typeface="Calibri (Body)"/>
              <a:cs typeface="Calibri (Body)"/>
            </a:endParaRPr>
          </a:p>
          <a:p>
            <a:pPr lvl="1"/>
            <a:r>
              <a:rPr lang="en-US" sz="2600" dirty="0">
                <a:latin typeface="Calibri (Body)"/>
                <a:cs typeface="Calibri (Body)"/>
              </a:rPr>
              <a:t>W</a:t>
            </a:r>
            <a:r>
              <a:rPr lang="en-US" sz="2600" dirty="0" smtClean="0">
                <a:latin typeface="Calibri (Body)"/>
                <a:cs typeface="Calibri (Body)"/>
              </a:rPr>
              <a:t>e’d </a:t>
            </a:r>
            <a:r>
              <a:rPr lang="en-US" sz="2600" dirty="0">
                <a:latin typeface="Calibri (Body)"/>
                <a:cs typeface="Calibri (Body)"/>
              </a:rPr>
              <a:t>like better accuracy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473278" y="6601019"/>
            <a:ext cx="166584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D. Jurafsky</a:t>
            </a:r>
          </a:p>
        </p:txBody>
      </p:sp>
    </p:spTree>
    <p:extLst>
      <p:ext uri="{BB962C8B-B14F-4D97-AF65-F5344CB8AC3E}">
        <p14:creationId xmlns:p14="http://schemas.microsoft.com/office/powerpoint/2010/main" val="778891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Supervised Methods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DE" dirty="0" smtClean="0"/>
              <a:t>For named entity tagging, statistical taggers are the state of the art</a:t>
            </a:r>
          </a:p>
          <a:p>
            <a:r>
              <a:rPr lang="de-DE" dirty="0" smtClean="0"/>
              <a:t>However, for relation extraction, this is not necessarily true</a:t>
            </a:r>
          </a:p>
          <a:p>
            <a:pPr lvl="1"/>
            <a:r>
              <a:rPr lang="de-DE" dirty="0" smtClean="0"/>
              <a:t>Still many hand-crafted rule-based systems out there that work well</a:t>
            </a:r>
          </a:p>
          <a:p>
            <a:pPr lvl="1"/>
            <a:r>
              <a:rPr lang="de-DE" dirty="0" smtClean="0"/>
              <a:t>But hand-crafting such systems takes a lot of work, so classification approaches are very interesting (and they are improving with time)</a:t>
            </a:r>
          </a:p>
          <a:p>
            <a:r>
              <a:rPr lang="de-DE" dirty="0" smtClean="0"/>
              <a:t>I'll now discuss how to formulate relation extraction as a supervised classification problem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912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Supervised machine learning for relations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Choose a set of relations we’d like to extract</a:t>
            </a:r>
          </a:p>
          <a:p>
            <a:r>
              <a:rPr lang="en-US" dirty="0" smtClean="0"/>
              <a:t>Choose a set of relevant named entities</a:t>
            </a:r>
          </a:p>
          <a:p>
            <a:r>
              <a:rPr lang="en-US" dirty="0" smtClean="0"/>
              <a:t>Find and label data</a:t>
            </a:r>
          </a:p>
          <a:p>
            <a:pPr lvl="1"/>
            <a:r>
              <a:rPr lang="en-US" dirty="0" smtClean="0"/>
              <a:t>Choose a representative corpus</a:t>
            </a:r>
          </a:p>
          <a:p>
            <a:pPr lvl="1"/>
            <a:r>
              <a:rPr lang="en-US" dirty="0" smtClean="0"/>
              <a:t>Label the named entities in the corpus</a:t>
            </a:r>
          </a:p>
          <a:p>
            <a:pPr lvl="1"/>
            <a:r>
              <a:rPr lang="en-US" dirty="0" smtClean="0"/>
              <a:t>Hand-label the relations between these entities</a:t>
            </a:r>
          </a:p>
          <a:p>
            <a:pPr lvl="1"/>
            <a:r>
              <a:rPr lang="en-US" dirty="0" smtClean="0"/>
              <a:t>Break into training, development, and test</a:t>
            </a:r>
          </a:p>
          <a:p>
            <a:r>
              <a:rPr lang="en-US" dirty="0" smtClean="0"/>
              <a:t>Train a classifier on the training set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73278" y="6601019"/>
            <a:ext cx="166584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D. Jurafsky</a:t>
            </a:r>
          </a:p>
        </p:txBody>
      </p:sp>
    </p:spTree>
    <p:extLst>
      <p:ext uri="{BB962C8B-B14F-4D97-AF65-F5344CB8AC3E}">
        <p14:creationId xmlns:p14="http://schemas.microsoft.com/office/powerpoint/2010/main" val="2318829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3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203200"/>
            <a:ext cx="7467600" cy="1498600"/>
          </a:xfrm>
        </p:spPr>
        <p:txBody>
          <a:bodyPr/>
          <a:lstStyle/>
          <a:p>
            <a:r>
              <a:rPr lang="en-US" sz="3600" dirty="0" smtClean="0"/>
              <a:t>How to do classification in supervised </a:t>
            </a:r>
            <a:r>
              <a:rPr lang="en-US" sz="3600" dirty="0"/>
              <a:t>r</a:t>
            </a:r>
            <a:r>
              <a:rPr lang="en-US" sz="3600" dirty="0" smtClean="0"/>
              <a:t>elation </a:t>
            </a:r>
            <a:r>
              <a:rPr lang="en-US" sz="3600" dirty="0"/>
              <a:t>e</a:t>
            </a:r>
            <a:r>
              <a:rPr lang="en-US" sz="3600" dirty="0" smtClean="0"/>
              <a:t>xtraction</a:t>
            </a:r>
            <a:endParaRPr lang="en-US" sz="3600" dirty="0"/>
          </a:p>
        </p:txBody>
      </p:sp>
      <p:sp>
        <p:nvSpPr>
          <p:cNvPr id="53254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4800" y="1803400"/>
            <a:ext cx="8763000" cy="4876800"/>
          </a:xfrm>
        </p:spPr>
        <p:txBody>
          <a:bodyPr/>
          <a:lstStyle/>
          <a:p>
            <a:pPr marL="490538" indent="-514350">
              <a:buFont typeface="+mj-lt"/>
              <a:buAutoNum type="arabicPeriod"/>
            </a:pPr>
            <a:r>
              <a:rPr lang="en-US" sz="3200" dirty="0" smtClean="0">
                <a:latin typeface="Calibri"/>
                <a:cs typeface="Calibri"/>
              </a:rPr>
              <a:t>Find </a:t>
            </a:r>
            <a:r>
              <a:rPr lang="en-US" sz="3200" dirty="0">
                <a:latin typeface="Calibri"/>
                <a:cs typeface="Calibri"/>
              </a:rPr>
              <a:t>all pairs of named </a:t>
            </a:r>
            <a:r>
              <a:rPr lang="en-US" sz="3200" dirty="0" smtClean="0">
                <a:latin typeface="Calibri"/>
                <a:cs typeface="Calibri"/>
              </a:rPr>
              <a:t>entities </a:t>
            </a:r>
            <a:r>
              <a:rPr lang="en-US" sz="2000" dirty="0" smtClean="0">
                <a:latin typeface="Calibri"/>
                <a:cs typeface="Calibri"/>
              </a:rPr>
              <a:t>(usually in same sentence)</a:t>
            </a:r>
            <a:endParaRPr lang="en-US" sz="3200" dirty="0">
              <a:latin typeface="Calibri"/>
              <a:cs typeface="Calibri"/>
            </a:endParaRPr>
          </a:p>
          <a:p>
            <a:pPr marL="490538" indent="-514350">
              <a:buFont typeface="+mj-lt"/>
              <a:buAutoNum type="arabicPeriod"/>
            </a:pPr>
            <a:r>
              <a:rPr lang="en-US" sz="3200" dirty="0">
                <a:latin typeface="Calibri"/>
                <a:cs typeface="Calibri"/>
              </a:rPr>
              <a:t>Decide if 2 entities are related</a:t>
            </a:r>
          </a:p>
          <a:p>
            <a:pPr marL="490538" indent="-514350">
              <a:buFont typeface="+mj-lt"/>
              <a:buAutoNum type="arabicPeriod"/>
            </a:pPr>
            <a:r>
              <a:rPr lang="en-US" sz="3200" dirty="0">
                <a:latin typeface="Calibri"/>
                <a:cs typeface="Calibri"/>
              </a:rPr>
              <a:t>If yes, </a:t>
            </a:r>
            <a:r>
              <a:rPr lang="en-US" sz="3200" dirty="0" smtClean="0">
                <a:latin typeface="Calibri"/>
                <a:cs typeface="Calibri"/>
              </a:rPr>
              <a:t>classify the </a:t>
            </a:r>
            <a:r>
              <a:rPr lang="en-US" sz="3200" dirty="0">
                <a:latin typeface="Calibri"/>
                <a:cs typeface="Calibri"/>
              </a:rPr>
              <a:t>relation</a:t>
            </a:r>
          </a:p>
          <a:p>
            <a:pPr>
              <a:lnSpc>
                <a:spcPct val="110000"/>
              </a:lnSpc>
            </a:pPr>
            <a:r>
              <a:rPr lang="en-US" sz="2800" dirty="0">
                <a:latin typeface="Calibri"/>
                <a:cs typeface="Calibri"/>
              </a:rPr>
              <a:t>Why the extra step?</a:t>
            </a:r>
          </a:p>
          <a:p>
            <a:pPr lvl="1"/>
            <a:r>
              <a:rPr lang="en-US" sz="2400" dirty="0" smtClean="0">
                <a:latin typeface="Calibri"/>
                <a:cs typeface="Calibri"/>
              </a:rPr>
              <a:t>Faster classification training by </a:t>
            </a:r>
            <a:r>
              <a:rPr lang="en-US" sz="2400" dirty="0">
                <a:latin typeface="Calibri"/>
                <a:cs typeface="Calibri"/>
              </a:rPr>
              <a:t>eliminating most pairs</a:t>
            </a:r>
          </a:p>
          <a:p>
            <a:pPr lvl="1"/>
            <a:r>
              <a:rPr lang="en-US" sz="2400" dirty="0" smtClean="0">
                <a:latin typeface="Calibri"/>
                <a:cs typeface="Calibri"/>
              </a:rPr>
              <a:t>Can use distinct feature</a:t>
            </a:r>
            <a:r>
              <a:rPr lang="en-US" sz="2400" dirty="0">
                <a:latin typeface="Calibri"/>
                <a:cs typeface="Calibri"/>
              </a:rPr>
              <a:t>-sets </a:t>
            </a:r>
            <a:r>
              <a:rPr lang="en-US" sz="2400" dirty="0" smtClean="0">
                <a:latin typeface="Calibri"/>
                <a:cs typeface="Calibri"/>
              </a:rPr>
              <a:t>appropriate </a:t>
            </a:r>
            <a:r>
              <a:rPr lang="en-US" sz="2400" dirty="0">
                <a:latin typeface="Calibri"/>
                <a:cs typeface="Calibri"/>
              </a:rPr>
              <a:t>for each task</a:t>
            </a:r>
            <a:r>
              <a:rPr lang="en-US" sz="2400" dirty="0" smtClean="0">
                <a:latin typeface="Calibri"/>
                <a:cs typeface="Calibri"/>
              </a:rPr>
              <a:t>.</a:t>
            </a:r>
            <a:endParaRPr lang="en-US" sz="2400" dirty="0">
              <a:latin typeface="Calibri"/>
              <a:cs typeface="Calibri"/>
            </a:endParaRPr>
          </a:p>
        </p:txBody>
      </p:sp>
      <p:sp>
        <p:nvSpPr>
          <p:cNvPr id="532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63A600D-5103-8D45-A2C3-1551A77309D9}" type="slidenum">
              <a:rPr lang="en-US">
                <a:solidFill>
                  <a:prstClr val="black"/>
                </a:solidFill>
              </a:rPr>
              <a:pPr/>
              <a:t>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73278" y="6601019"/>
            <a:ext cx="166584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D. Jurafsky</a:t>
            </a:r>
          </a:p>
        </p:txBody>
      </p:sp>
    </p:spTree>
    <p:extLst>
      <p:ext uri="{BB962C8B-B14F-4D97-AF65-F5344CB8AC3E}">
        <p14:creationId xmlns:p14="http://schemas.microsoft.com/office/powerpoint/2010/main" val="2421988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7800"/>
            <a:ext cx="7467600" cy="711200"/>
          </a:xfrm>
        </p:spPr>
        <p:txBody>
          <a:bodyPr/>
          <a:lstStyle/>
          <a:p>
            <a:r>
              <a:rPr lang="en-US" dirty="0" smtClean="0"/>
              <a:t>Automated Content Extraction (ACE)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935366"/>
            <a:ext cx="8343900" cy="488380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24000" y="889000"/>
            <a:ext cx="779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prstClr val="black"/>
                </a:solidFill>
                <a:latin typeface="Lucida Sans" charset="0"/>
                <a:ea typeface="ＭＳ Ｐゴシック" charset="0"/>
              </a:rPr>
              <a:t>17 sub-relations of 6 relations from 2008 </a:t>
            </a:r>
            <a:r>
              <a:rPr lang="en-US" dirty="0">
                <a:solidFill>
                  <a:prstClr val="black"/>
                </a:solidFill>
                <a:latin typeface="Lucida Sans" charset="0"/>
                <a:ea typeface="ＭＳ Ｐゴシック" charset="0"/>
              </a:rPr>
              <a:t>“Relation Extraction Task</a:t>
            </a:r>
            <a:r>
              <a:rPr lang="en-US" dirty="0" smtClean="0">
                <a:solidFill>
                  <a:prstClr val="black"/>
                </a:solidFill>
                <a:latin typeface="Lucida Sans" charset="0"/>
                <a:ea typeface="ＭＳ Ｐゴシック" charset="0"/>
              </a:rPr>
              <a:t>”</a:t>
            </a:r>
            <a:endParaRPr lang="en-US" dirty="0">
              <a:solidFill>
                <a:prstClr val="black"/>
              </a:solidFill>
              <a:latin typeface="Lucida Sans" charset="0"/>
              <a:ea typeface="ＭＳ Ｐゴシック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73278" y="6601019"/>
            <a:ext cx="166584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D. Jurafsky</a:t>
            </a:r>
          </a:p>
        </p:txBody>
      </p:sp>
    </p:spTree>
    <p:extLst>
      <p:ext uri="{BB962C8B-B14F-4D97-AF65-F5344CB8AC3E}">
        <p14:creationId xmlns:p14="http://schemas.microsoft.com/office/powerpoint/2010/main" val="3447770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279400"/>
            <a:ext cx="7467600" cy="990600"/>
          </a:xfrm>
        </p:spPr>
        <p:txBody>
          <a:bodyPr/>
          <a:lstStyle/>
          <a:p>
            <a:r>
              <a:rPr lang="en-US" dirty="0"/>
              <a:t>Relation Extraction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01800"/>
            <a:ext cx="8534400" cy="711200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sz="2800" dirty="0" smtClean="0"/>
              <a:t>Classify the relation </a:t>
            </a:r>
            <a:r>
              <a:rPr lang="en-US" sz="2800" dirty="0"/>
              <a:t>between </a:t>
            </a:r>
            <a:r>
              <a:rPr lang="en-US" sz="2800" dirty="0" smtClean="0"/>
              <a:t>two entities </a:t>
            </a:r>
            <a:r>
              <a:rPr lang="en-US" sz="2800" dirty="0"/>
              <a:t>in a </a:t>
            </a:r>
            <a:r>
              <a:rPr lang="en-US" sz="2800" dirty="0" smtClean="0"/>
              <a:t>sentence</a:t>
            </a:r>
            <a:endParaRPr lang="en-US" sz="2800" dirty="0"/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457200" y="2829006"/>
            <a:ext cx="8001000" cy="830997"/>
          </a:xfrm>
          <a:prstGeom prst="rect">
            <a:avLst/>
          </a:prstGeom>
          <a:solidFill>
            <a:srgbClr val="BA935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i="1" dirty="0">
                <a:solidFill>
                  <a:srgbClr val="0000FF"/>
                </a:solidFill>
                <a:ea typeface="ＭＳ Ｐゴシック" charset="0"/>
                <a:cs typeface="Calibri"/>
              </a:rPr>
              <a:t>American Airlines</a:t>
            </a:r>
            <a:r>
              <a:rPr lang="en-US" sz="2400" i="1" dirty="0">
                <a:solidFill>
                  <a:srgbClr val="000000"/>
                </a:solidFill>
                <a:ea typeface="ＭＳ Ｐゴシック" charset="0"/>
                <a:cs typeface="Calibri"/>
              </a:rPr>
              <a:t>, a unit of AMR, immediately matched the move, spokesman </a:t>
            </a:r>
            <a:r>
              <a:rPr lang="en-US" sz="2400" b="1" i="1" dirty="0">
                <a:solidFill>
                  <a:srgbClr val="0000FF"/>
                </a:solidFill>
                <a:ea typeface="ＭＳ Ｐゴシック" charset="0"/>
                <a:cs typeface="Calibri"/>
              </a:rPr>
              <a:t>Tim Wagner </a:t>
            </a:r>
            <a:r>
              <a:rPr lang="en-US" sz="2400" i="1" dirty="0">
                <a:solidFill>
                  <a:srgbClr val="000000"/>
                </a:solidFill>
                <a:ea typeface="ＭＳ Ｐゴシック" charset="0"/>
                <a:cs typeface="Calibri"/>
              </a:rPr>
              <a:t>said.</a:t>
            </a:r>
            <a:endParaRPr lang="en-US" sz="2400" dirty="0">
              <a:solidFill>
                <a:prstClr val="black"/>
              </a:solidFill>
              <a:latin typeface="Lucida Sans" charset="0"/>
              <a:ea typeface="ＭＳ Ｐゴシック" charset="0"/>
            </a:endParaRPr>
          </a:p>
        </p:txBody>
      </p:sp>
      <p:sp>
        <p:nvSpPr>
          <p:cNvPr id="7182" name="AutoShape 14"/>
          <p:cNvSpPr>
            <a:spLocks noChangeArrowheads="1"/>
          </p:cNvSpPr>
          <p:nvPr/>
        </p:nvSpPr>
        <p:spPr bwMode="auto">
          <a:xfrm>
            <a:off x="152400" y="5765800"/>
            <a:ext cx="1828800" cy="914400"/>
          </a:xfrm>
          <a:prstGeom prst="homePlate">
            <a:avLst>
              <a:gd name="adj" fmla="val 0"/>
            </a:avLst>
          </a:prstGeom>
          <a:solidFill>
            <a:srgbClr val="FFCC99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prstClr val="black"/>
                </a:solidFill>
                <a:latin typeface="Lucida Sans" charset="0"/>
                <a:ea typeface="ＭＳ Ｐゴシック" charset="0"/>
              </a:rPr>
              <a:t>SUBSIDIARY</a:t>
            </a:r>
            <a:endParaRPr lang="en-US" sz="2000" b="1" dirty="0">
              <a:solidFill>
                <a:prstClr val="black"/>
              </a:solidFill>
              <a:latin typeface="Lucida Sans" charset="0"/>
              <a:ea typeface="ＭＳ Ｐゴシック" charset="0"/>
            </a:endParaRPr>
          </a:p>
        </p:txBody>
      </p:sp>
      <p:sp>
        <p:nvSpPr>
          <p:cNvPr id="7184" name="AutoShape 16"/>
          <p:cNvSpPr>
            <a:spLocks noChangeArrowheads="1"/>
          </p:cNvSpPr>
          <p:nvPr/>
        </p:nvSpPr>
        <p:spPr bwMode="auto">
          <a:xfrm>
            <a:off x="228600" y="4445000"/>
            <a:ext cx="1447800" cy="914400"/>
          </a:xfrm>
          <a:prstGeom prst="homePlate">
            <a:avLst>
              <a:gd name="adj" fmla="val 0"/>
            </a:avLst>
          </a:prstGeom>
          <a:solidFill>
            <a:srgbClr val="99CC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prstClr val="black"/>
                </a:solidFill>
                <a:latin typeface="Lucida Sans" charset="0"/>
                <a:ea typeface="ＭＳ Ｐゴシック" charset="0"/>
              </a:rPr>
              <a:t>FAMILY</a:t>
            </a:r>
            <a:endParaRPr lang="en-US" sz="2000" b="1" dirty="0">
              <a:solidFill>
                <a:prstClr val="black"/>
              </a:solidFill>
              <a:latin typeface="Lucida Sans" charset="0"/>
              <a:ea typeface="ＭＳ Ｐゴシック" charset="0"/>
            </a:endParaRPr>
          </a:p>
        </p:txBody>
      </p:sp>
      <p:sp>
        <p:nvSpPr>
          <p:cNvPr id="7185" name="AutoShape 17"/>
          <p:cNvSpPr>
            <a:spLocks noChangeArrowheads="1"/>
          </p:cNvSpPr>
          <p:nvPr/>
        </p:nvSpPr>
        <p:spPr bwMode="auto">
          <a:xfrm>
            <a:off x="6781800" y="4140200"/>
            <a:ext cx="1981200" cy="914400"/>
          </a:xfrm>
          <a:prstGeom prst="homePlate">
            <a:avLst>
              <a:gd name="adj" fmla="val 0"/>
            </a:avLst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prstClr val="black"/>
                </a:solidFill>
                <a:latin typeface="Lucida Sans" charset="0"/>
                <a:ea typeface="ＭＳ Ｐゴシック" charset="0"/>
              </a:rPr>
              <a:t>EMPLOYMENT</a:t>
            </a:r>
            <a:endParaRPr lang="en-US" sz="2000" b="1" dirty="0">
              <a:solidFill>
                <a:prstClr val="black"/>
              </a:solidFill>
              <a:latin typeface="Lucida Sans" charset="0"/>
              <a:ea typeface="ＭＳ Ｐゴシック" charset="0"/>
            </a:endParaRPr>
          </a:p>
        </p:txBody>
      </p:sp>
      <p:sp>
        <p:nvSpPr>
          <p:cNvPr id="7187" name="AutoShape 19"/>
          <p:cNvSpPr>
            <a:spLocks noChangeArrowheads="1"/>
          </p:cNvSpPr>
          <p:nvPr/>
        </p:nvSpPr>
        <p:spPr bwMode="auto">
          <a:xfrm>
            <a:off x="6096000" y="4445000"/>
            <a:ext cx="609600" cy="914400"/>
          </a:xfrm>
          <a:prstGeom prst="homePlate">
            <a:avLst>
              <a:gd name="adj" fmla="val 746"/>
            </a:avLst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prstClr val="black"/>
                </a:solidFill>
                <a:latin typeface="Lucida Sans" charset="0"/>
                <a:ea typeface="ＭＳ Ｐゴシック" charset="0"/>
              </a:rPr>
              <a:t>NIL</a:t>
            </a:r>
          </a:p>
        </p:txBody>
      </p:sp>
      <p:sp>
        <p:nvSpPr>
          <p:cNvPr id="29" name="AutoShape 17"/>
          <p:cNvSpPr>
            <a:spLocks noChangeArrowheads="1"/>
          </p:cNvSpPr>
          <p:nvPr/>
        </p:nvSpPr>
        <p:spPr bwMode="auto">
          <a:xfrm>
            <a:off x="2209800" y="5765800"/>
            <a:ext cx="1447800" cy="914400"/>
          </a:xfrm>
          <a:prstGeom prst="homePlate">
            <a:avLst>
              <a:gd name="adj" fmla="val 0"/>
            </a:avLst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prstClr val="black"/>
                </a:solidFill>
                <a:latin typeface="Lucida Sans" charset="0"/>
                <a:ea typeface="ＭＳ Ｐゴシック" charset="0"/>
              </a:rPr>
              <a:t>FOUNDER</a:t>
            </a:r>
            <a:endParaRPr lang="en-US" sz="2000" b="1" dirty="0">
              <a:solidFill>
                <a:prstClr val="black"/>
              </a:solidFill>
              <a:latin typeface="Lucida Sans" charset="0"/>
              <a:ea typeface="ＭＳ Ｐゴシック" charset="0"/>
            </a:endParaRPr>
          </a:p>
        </p:txBody>
      </p:sp>
      <p:sp>
        <p:nvSpPr>
          <p:cNvPr id="30" name="AutoShape 17"/>
          <p:cNvSpPr>
            <a:spLocks noChangeArrowheads="1"/>
          </p:cNvSpPr>
          <p:nvPr/>
        </p:nvSpPr>
        <p:spPr bwMode="auto">
          <a:xfrm>
            <a:off x="1752600" y="4648200"/>
            <a:ext cx="1219200" cy="914400"/>
          </a:xfrm>
          <a:prstGeom prst="homePlate">
            <a:avLst>
              <a:gd name="adj" fmla="val 0"/>
            </a:avLst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prstClr val="black"/>
                </a:solidFill>
                <a:latin typeface="Lucida Sans" charset="0"/>
                <a:ea typeface="ＭＳ Ｐゴシック" charset="0"/>
              </a:rPr>
              <a:t>CITIZEN</a:t>
            </a:r>
            <a:endParaRPr lang="en-US" sz="2000" b="1" dirty="0">
              <a:solidFill>
                <a:prstClr val="black"/>
              </a:solidFill>
              <a:latin typeface="Lucida Sans" charset="0"/>
              <a:ea typeface="ＭＳ Ｐゴシック" charset="0"/>
            </a:endParaRPr>
          </a:p>
        </p:txBody>
      </p:sp>
      <p:sp>
        <p:nvSpPr>
          <p:cNvPr id="31" name="AutoShape 16"/>
          <p:cNvSpPr>
            <a:spLocks noChangeArrowheads="1"/>
          </p:cNvSpPr>
          <p:nvPr/>
        </p:nvSpPr>
        <p:spPr bwMode="auto">
          <a:xfrm>
            <a:off x="6172200" y="5562600"/>
            <a:ext cx="1600200" cy="914400"/>
          </a:xfrm>
          <a:prstGeom prst="homePlate">
            <a:avLst>
              <a:gd name="adj" fmla="val 0"/>
            </a:avLst>
          </a:prstGeom>
          <a:solidFill>
            <a:srgbClr val="99CC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prstClr val="black"/>
                </a:solidFill>
                <a:latin typeface="Lucida Sans" charset="0"/>
                <a:ea typeface="ＭＳ Ｐゴシック" charset="0"/>
              </a:rPr>
              <a:t>INVENTOR</a:t>
            </a:r>
            <a:endParaRPr lang="en-US" sz="2000" b="1" dirty="0">
              <a:solidFill>
                <a:prstClr val="black"/>
              </a:solidFill>
              <a:latin typeface="Lucida Sans" charset="0"/>
              <a:ea typeface="ＭＳ Ｐゴシック" charset="0"/>
            </a:endParaRPr>
          </a:p>
        </p:txBody>
      </p:sp>
      <p:sp>
        <p:nvSpPr>
          <p:cNvPr id="32" name="AutoShape 17"/>
          <p:cNvSpPr>
            <a:spLocks noChangeArrowheads="1"/>
          </p:cNvSpPr>
          <p:nvPr/>
        </p:nvSpPr>
        <p:spPr bwMode="auto">
          <a:xfrm>
            <a:off x="7912100" y="5257800"/>
            <a:ext cx="1219200" cy="914400"/>
          </a:xfrm>
          <a:prstGeom prst="homePlate">
            <a:avLst>
              <a:gd name="adj" fmla="val 0"/>
            </a:avLst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prstClr val="black"/>
                </a:solidFill>
                <a:latin typeface="Lucida Sans" charset="0"/>
                <a:ea typeface="ＭＳ Ｐゴシック" charset="0"/>
              </a:rPr>
              <a:t>…</a:t>
            </a:r>
            <a:endParaRPr lang="en-US" sz="3200" b="1" dirty="0">
              <a:solidFill>
                <a:prstClr val="black"/>
              </a:solidFill>
              <a:latin typeface="Lucida Sans" charset="0"/>
              <a:ea typeface="ＭＳ Ｐゴシック" charset="0"/>
            </a:endParaRPr>
          </a:p>
        </p:txBody>
      </p:sp>
      <p:sp>
        <p:nvSpPr>
          <p:cNvPr id="17" name="Rounded Rectangle 16"/>
          <p:cNvSpPr/>
          <p:nvPr/>
        </p:nvSpPr>
        <p:spPr bwMode="auto">
          <a:xfrm>
            <a:off x="685800" y="2819400"/>
            <a:ext cx="2362200" cy="609600"/>
          </a:xfrm>
          <a:prstGeom prst="roundRect">
            <a:avLst/>
          </a:prstGeom>
          <a:noFill/>
          <a:ln w="57150" cap="flat" cmpd="sng" algn="ctr">
            <a:solidFill>
              <a:srgbClr val="A4001D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Lucida Sans" pitchFamily="-65" charset="0"/>
              <a:ea typeface="ＭＳ Ｐゴシック" charset="0"/>
            </a:endParaRPr>
          </a:p>
        </p:txBody>
      </p:sp>
      <p:sp>
        <p:nvSpPr>
          <p:cNvPr id="36" name="Rounded Rectangle 35"/>
          <p:cNvSpPr/>
          <p:nvPr/>
        </p:nvSpPr>
        <p:spPr bwMode="auto">
          <a:xfrm>
            <a:off x="4457700" y="3244504"/>
            <a:ext cx="1600200" cy="609600"/>
          </a:xfrm>
          <a:prstGeom prst="roundRect">
            <a:avLst/>
          </a:prstGeom>
          <a:noFill/>
          <a:ln w="57150" cap="flat" cmpd="sng" algn="ctr">
            <a:solidFill>
              <a:srgbClr val="A4001D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Lucida Sans" pitchFamily="-65" charset="0"/>
              <a:ea typeface="ＭＳ Ｐゴシック" charset="0"/>
            </a:endParaRPr>
          </a:p>
        </p:txBody>
      </p:sp>
      <p:sp>
        <p:nvSpPr>
          <p:cNvPr id="26" name="Freeform 25"/>
          <p:cNvSpPr/>
          <p:nvPr/>
        </p:nvSpPr>
        <p:spPr>
          <a:xfrm>
            <a:off x="3008895" y="2590800"/>
            <a:ext cx="626424" cy="508000"/>
          </a:xfrm>
          <a:custGeom>
            <a:avLst/>
            <a:gdLst>
              <a:gd name="connsiteX0" fmla="*/ 39105 w 626424"/>
              <a:gd name="connsiteY0" fmla="*/ 330200 h 381000"/>
              <a:gd name="connsiteX1" fmla="*/ 39105 w 626424"/>
              <a:gd name="connsiteY1" fmla="*/ 266700 h 381000"/>
              <a:gd name="connsiteX2" fmla="*/ 445505 w 626424"/>
              <a:gd name="connsiteY2" fmla="*/ 0 h 381000"/>
              <a:gd name="connsiteX3" fmla="*/ 445505 w 626424"/>
              <a:gd name="connsiteY3" fmla="*/ 0 h 381000"/>
              <a:gd name="connsiteX4" fmla="*/ 623305 w 626424"/>
              <a:gd name="connsiteY4" fmla="*/ 114300 h 381000"/>
              <a:gd name="connsiteX5" fmla="*/ 559805 w 626424"/>
              <a:gd name="connsiteY5" fmla="*/ 381000 h 38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6424" h="381000">
                <a:moveTo>
                  <a:pt x="39105" y="330200"/>
                </a:moveTo>
                <a:cubicBezTo>
                  <a:pt x="5238" y="325966"/>
                  <a:pt x="-28628" y="321733"/>
                  <a:pt x="39105" y="266700"/>
                </a:cubicBezTo>
                <a:cubicBezTo>
                  <a:pt x="106838" y="211667"/>
                  <a:pt x="445505" y="0"/>
                  <a:pt x="445505" y="0"/>
                </a:cubicBezTo>
                <a:lnTo>
                  <a:pt x="445505" y="0"/>
                </a:lnTo>
                <a:cubicBezTo>
                  <a:pt x="475138" y="19050"/>
                  <a:pt x="604255" y="50800"/>
                  <a:pt x="623305" y="114300"/>
                </a:cubicBezTo>
                <a:cubicBezTo>
                  <a:pt x="642355" y="177800"/>
                  <a:pt x="568272" y="342900"/>
                  <a:pt x="559805" y="381000"/>
                </a:cubicBezTo>
              </a:path>
            </a:pathLst>
          </a:custGeom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Lucida Sans" pitchFamily="-65" charset="0"/>
              <a:ea typeface="ＭＳ Ｐゴシック" charset="0"/>
            </a:endParaRPr>
          </a:p>
        </p:txBody>
      </p:sp>
      <p:cxnSp>
        <p:nvCxnSpPr>
          <p:cNvPr id="7168" name="Straight Connector 7167"/>
          <p:cNvCxnSpPr/>
          <p:nvPr/>
        </p:nvCxnSpPr>
        <p:spPr bwMode="auto">
          <a:xfrm>
            <a:off x="1524000" y="3429000"/>
            <a:ext cx="3009900" cy="2336800"/>
          </a:xfrm>
          <a:prstGeom prst="line">
            <a:avLst/>
          </a:prstGeom>
          <a:gradFill rotWithShape="0">
            <a:gsLst>
              <a:gs pos="0">
                <a:srgbClr val="A50021"/>
              </a:gs>
              <a:gs pos="100000">
                <a:schemeClr val="tx1"/>
              </a:gs>
            </a:gsLst>
            <a:lin ang="0" scaled="1"/>
          </a:gradFill>
          <a:ln w="57150" cap="flat" cmpd="sng" algn="ctr">
            <a:solidFill>
              <a:srgbClr val="A4001D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7174" name="Straight Connector 7173"/>
          <p:cNvCxnSpPr/>
          <p:nvPr/>
        </p:nvCxnSpPr>
        <p:spPr bwMode="auto">
          <a:xfrm flipH="1">
            <a:off x="4953000" y="3937000"/>
            <a:ext cx="342900" cy="2133600"/>
          </a:xfrm>
          <a:prstGeom prst="line">
            <a:avLst/>
          </a:prstGeom>
          <a:gradFill rotWithShape="0">
            <a:gsLst>
              <a:gs pos="0">
                <a:srgbClr val="A50021"/>
              </a:gs>
              <a:gs pos="100000">
                <a:schemeClr val="tx1"/>
              </a:gs>
            </a:gsLst>
            <a:lin ang="0" scaled="1"/>
          </a:gradFill>
          <a:ln w="57150" cap="flat" cmpd="sng" algn="ctr">
            <a:solidFill>
              <a:srgbClr val="A4001D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pic>
        <p:nvPicPr>
          <p:cNvPr id="15" name="Picture 14" descr="200px-Gtk-dialog-quest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5257801"/>
            <a:ext cx="1035050" cy="1380067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7473278" y="6601019"/>
            <a:ext cx="166584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D. Jurafsky</a:t>
            </a:r>
          </a:p>
        </p:txBody>
      </p:sp>
    </p:spTree>
    <p:extLst>
      <p:ext uri="{BB962C8B-B14F-4D97-AF65-F5344CB8AC3E}">
        <p14:creationId xmlns:p14="http://schemas.microsoft.com/office/powerpoint/2010/main" val="3508795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2" grpId="0" animBg="1"/>
      <p:bldP spid="7184" grpId="0" animBg="1"/>
      <p:bldP spid="7185" grpId="0" animBg="1"/>
      <p:bldP spid="7187" grpId="0" animBg="1"/>
      <p:bldP spid="29" grpId="0" animBg="1"/>
      <p:bldP spid="30" grpId="0" animBg="1"/>
      <p:bldP spid="31" grpId="0" animBg="1"/>
      <p:bldP spid="32" grpId="0" animBg="1"/>
      <p:bldP spid="17" grpId="0" animBg="1"/>
      <p:bldP spid="3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77800"/>
            <a:ext cx="7467600" cy="990600"/>
          </a:xfrm>
        </p:spPr>
        <p:txBody>
          <a:bodyPr/>
          <a:lstStyle/>
          <a:p>
            <a:r>
              <a:rPr lang="en-US" dirty="0" smtClean="0"/>
              <a:t>Word Features for Relation Extraction</a:t>
            </a:r>
            <a:endParaRPr lang="en-US" dirty="0"/>
          </a:p>
        </p:txBody>
      </p:sp>
      <p:sp>
        <p:nvSpPr>
          <p:cNvPr id="64516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4800" y="2209800"/>
            <a:ext cx="8839200" cy="4546600"/>
          </a:xfrm>
        </p:spPr>
        <p:txBody>
          <a:bodyPr/>
          <a:lstStyle/>
          <a:p>
            <a:r>
              <a:rPr lang="en-US" dirty="0">
                <a:latin typeface="Calibri"/>
                <a:cs typeface="Calibri"/>
              </a:rPr>
              <a:t>Headwords of M1 and M2, and combination</a:t>
            </a:r>
          </a:p>
          <a:p>
            <a:pPr marL="800100" lvl="2" indent="0">
              <a:lnSpc>
                <a:spcPct val="80000"/>
              </a:lnSpc>
              <a:buNone/>
            </a:pPr>
            <a:r>
              <a:rPr lang="en-US" dirty="0" smtClean="0">
                <a:solidFill>
                  <a:srgbClr val="0000FF"/>
                </a:solidFill>
                <a:latin typeface="Calibri"/>
                <a:cs typeface="Calibri"/>
              </a:rPr>
              <a:t>Airlines             Wagner               Airlines-Wagner</a:t>
            </a:r>
          </a:p>
          <a:p>
            <a:r>
              <a:rPr lang="en-US" dirty="0" smtClean="0">
                <a:latin typeface="Calibri"/>
                <a:cs typeface="Calibri"/>
              </a:rPr>
              <a:t>Bag </a:t>
            </a:r>
            <a:r>
              <a:rPr lang="en-US" dirty="0">
                <a:latin typeface="Calibri"/>
                <a:cs typeface="Calibri"/>
              </a:rPr>
              <a:t>of words and bigrams in M1 and </a:t>
            </a:r>
            <a:r>
              <a:rPr lang="en-US" dirty="0" smtClean="0">
                <a:latin typeface="Calibri"/>
                <a:cs typeface="Calibri"/>
              </a:rPr>
              <a:t>M2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0000FF"/>
                </a:solidFill>
                <a:latin typeface="Calibri"/>
                <a:cs typeface="Calibri"/>
              </a:rPr>
              <a:t>          {American, Airlines, Tim, Wagner, American Airlines, Tim Wagner}</a:t>
            </a:r>
            <a:endParaRPr lang="en-US" sz="2000" dirty="0">
              <a:solidFill>
                <a:srgbClr val="0000FF"/>
              </a:solidFill>
              <a:latin typeface="Calibri"/>
              <a:cs typeface="Calibri"/>
            </a:endParaRPr>
          </a:p>
          <a:p>
            <a:r>
              <a:rPr lang="en-US" dirty="0">
                <a:latin typeface="Calibri"/>
                <a:cs typeface="Calibri"/>
              </a:rPr>
              <a:t>Words or bigrams in </a:t>
            </a:r>
            <a:r>
              <a:rPr lang="en-US" dirty="0" smtClean="0">
                <a:latin typeface="Calibri"/>
                <a:cs typeface="Calibri"/>
              </a:rPr>
              <a:t>particular positions left </a:t>
            </a:r>
            <a:r>
              <a:rPr lang="en-US" dirty="0">
                <a:latin typeface="Calibri"/>
                <a:cs typeface="Calibri"/>
              </a:rPr>
              <a:t>and right </a:t>
            </a:r>
            <a:r>
              <a:rPr lang="en-US" dirty="0" smtClean="0">
                <a:latin typeface="Calibri"/>
                <a:cs typeface="Calibri"/>
              </a:rPr>
              <a:t>of M1/M2</a:t>
            </a:r>
            <a:endParaRPr lang="en-US" dirty="0">
              <a:latin typeface="Calibri"/>
              <a:cs typeface="Calibri"/>
            </a:endParaRPr>
          </a:p>
          <a:p>
            <a:pPr marL="800100" lvl="2" indent="0">
              <a:buNone/>
            </a:pPr>
            <a:r>
              <a:rPr lang="en-US" i="1" dirty="0" smtClean="0">
                <a:latin typeface="Calibri"/>
                <a:cs typeface="Calibri"/>
              </a:rPr>
              <a:t>M2: -1 </a:t>
            </a:r>
            <a:r>
              <a:rPr lang="en-US" i="1" dirty="0" smtClean="0">
                <a:solidFill>
                  <a:srgbClr val="0000FF"/>
                </a:solidFill>
                <a:latin typeface="Calibri"/>
                <a:cs typeface="Calibri"/>
              </a:rPr>
              <a:t>spokesman</a:t>
            </a:r>
          </a:p>
          <a:p>
            <a:pPr marL="800100" lvl="2" indent="0">
              <a:buNone/>
            </a:pPr>
            <a:r>
              <a:rPr lang="en-US" i="1" dirty="0" smtClean="0">
                <a:latin typeface="Calibri"/>
                <a:cs typeface="Calibri"/>
              </a:rPr>
              <a:t>M2: +1 </a:t>
            </a:r>
            <a:r>
              <a:rPr lang="en-US" i="1" dirty="0" smtClean="0">
                <a:solidFill>
                  <a:srgbClr val="0000FF"/>
                </a:solidFill>
                <a:latin typeface="Calibri"/>
                <a:cs typeface="Calibri"/>
              </a:rPr>
              <a:t>said</a:t>
            </a:r>
            <a:endParaRPr lang="en-US" i="1" dirty="0">
              <a:solidFill>
                <a:srgbClr val="0000FF"/>
              </a:solidFill>
              <a:latin typeface="Calibri"/>
              <a:cs typeface="Calibri"/>
            </a:endParaRPr>
          </a:p>
          <a:p>
            <a:r>
              <a:rPr lang="en-US" dirty="0">
                <a:latin typeface="Calibri"/>
                <a:cs typeface="Calibri"/>
              </a:rPr>
              <a:t>Bag of words or bigrams between the two </a:t>
            </a:r>
            <a:r>
              <a:rPr lang="en-US" dirty="0" smtClean="0">
                <a:latin typeface="Calibri"/>
                <a:cs typeface="Calibri"/>
              </a:rPr>
              <a:t>entities</a:t>
            </a:r>
          </a:p>
          <a:p>
            <a:pPr marL="457200" lvl="1" indent="0">
              <a:buNone/>
            </a:pPr>
            <a:r>
              <a:rPr lang="en-US" dirty="0" smtClean="0">
                <a:solidFill>
                  <a:srgbClr val="0000FF"/>
                </a:solidFill>
                <a:latin typeface="Calibri"/>
                <a:cs typeface="Calibri"/>
              </a:rPr>
              <a:t>{a, AMR, of, immediately, matched, move, spokesman, the, unit}</a:t>
            </a:r>
            <a:endParaRPr lang="en-US" dirty="0">
              <a:solidFill>
                <a:srgbClr val="0000FF"/>
              </a:solidFill>
              <a:latin typeface="Calibri"/>
              <a:cs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6201" y="1498600"/>
            <a:ext cx="9147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b="1" i="1" dirty="0">
                <a:solidFill>
                  <a:srgbClr val="0000FF"/>
                </a:solidFill>
                <a:ea typeface="ＭＳ Ｐゴシック" charset="0"/>
                <a:cs typeface="Calibri"/>
              </a:rPr>
              <a:t>American Airlines</a:t>
            </a:r>
            <a:r>
              <a:rPr lang="en-US" i="1" dirty="0">
                <a:solidFill>
                  <a:srgbClr val="000000"/>
                </a:solidFill>
                <a:ea typeface="ＭＳ Ｐゴシック" charset="0"/>
                <a:cs typeface="Calibri"/>
              </a:rPr>
              <a:t>, a unit of AMR, immediately matched the move, spokesman </a:t>
            </a:r>
            <a:r>
              <a:rPr lang="en-US" b="1" i="1" dirty="0">
                <a:solidFill>
                  <a:srgbClr val="0000FF"/>
                </a:solidFill>
                <a:ea typeface="ＭＳ Ｐゴシック" charset="0"/>
                <a:cs typeface="Calibri"/>
              </a:rPr>
              <a:t>Tim Wagner </a:t>
            </a:r>
            <a:r>
              <a:rPr lang="en-US" i="1" dirty="0">
                <a:solidFill>
                  <a:srgbClr val="000000"/>
                </a:solidFill>
                <a:ea typeface="ＭＳ Ｐゴシック" charset="0"/>
                <a:cs typeface="Calibri"/>
              </a:rPr>
              <a:t>said</a:t>
            </a:r>
            <a:endParaRPr lang="en-US" dirty="0">
              <a:solidFill>
                <a:prstClr val="black"/>
              </a:solidFill>
              <a:ea typeface="ＭＳ Ｐゴシック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1" y="1803400"/>
            <a:ext cx="1160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prstClr val="black"/>
                </a:solidFill>
                <a:ea typeface="ＭＳ Ｐゴシック" charset="0"/>
              </a:rPr>
              <a:t>Mention 1</a:t>
            </a:r>
            <a:endParaRPr lang="en-US" dirty="0">
              <a:solidFill>
                <a:prstClr val="black"/>
              </a:solidFill>
              <a:ea typeface="ＭＳ Ｐゴシック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27860" y="1803400"/>
            <a:ext cx="1160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prstClr val="black"/>
                </a:solidFill>
                <a:ea typeface="ＭＳ Ｐゴシック" charset="0"/>
              </a:rPr>
              <a:t>Mention 2</a:t>
            </a:r>
            <a:endParaRPr lang="en-US" dirty="0">
              <a:solidFill>
                <a:prstClr val="black"/>
              </a:solidFill>
              <a:ea typeface="ＭＳ Ｐゴシック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73278" y="6601019"/>
            <a:ext cx="166584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D. Jurafsky</a:t>
            </a:r>
          </a:p>
        </p:txBody>
      </p:sp>
    </p:spTree>
    <p:extLst>
      <p:ext uri="{BB962C8B-B14F-4D97-AF65-F5344CB8AC3E}">
        <p14:creationId xmlns:p14="http://schemas.microsoft.com/office/powerpoint/2010/main" val="2290737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Named </a:t>
            </a:r>
            <a:r>
              <a:rPr lang="en-US" dirty="0"/>
              <a:t>Entity Type and Mention </a:t>
            </a:r>
            <a:r>
              <a:rPr lang="en-US" dirty="0" smtClean="0"/>
              <a:t>Level</a:t>
            </a:r>
            <a:br>
              <a:rPr lang="en-US" dirty="0" smtClean="0"/>
            </a:br>
            <a:r>
              <a:rPr lang="en-US" dirty="0" smtClean="0"/>
              <a:t>Features for Relation Extraction</a:t>
            </a:r>
            <a:endParaRPr lang="en-US" dirty="0"/>
          </a:p>
        </p:txBody>
      </p:sp>
      <p:sp>
        <p:nvSpPr>
          <p:cNvPr id="64516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4800" y="2616200"/>
            <a:ext cx="8534400" cy="4038600"/>
          </a:xfrm>
        </p:spPr>
        <p:txBody>
          <a:bodyPr/>
          <a:lstStyle/>
          <a:p>
            <a:r>
              <a:rPr lang="en-US" dirty="0">
                <a:latin typeface="Calibri"/>
                <a:cs typeface="Calibri"/>
              </a:rPr>
              <a:t>Named-entity </a:t>
            </a:r>
            <a:r>
              <a:rPr lang="en-US" dirty="0" smtClean="0">
                <a:latin typeface="Calibri"/>
                <a:cs typeface="Calibri"/>
              </a:rPr>
              <a:t>types</a:t>
            </a:r>
          </a:p>
          <a:p>
            <a:pPr lvl="1"/>
            <a:r>
              <a:rPr lang="en-US" dirty="0" smtClean="0">
                <a:latin typeface="Calibri"/>
                <a:cs typeface="Calibri"/>
              </a:rPr>
              <a:t>M1:  </a:t>
            </a:r>
            <a:r>
              <a:rPr lang="en-US" dirty="0" smtClean="0">
                <a:solidFill>
                  <a:srgbClr val="0000FF"/>
                </a:solidFill>
                <a:latin typeface="Calibri"/>
                <a:cs typeface="Calibri"/>
              </a:rPr>
              <a:t>ORG</a:t>
            </a:r>
          </a:p>
          <a:p>
            <a:pPr lvl="1"/>
            <a:r>
              <a:rPr lang="en-US" dirty="0" smtClean="0">
                <a:latin typeface="Calibri"/>
                <a:cs typeface="Calibri"/>
              </a:rPr>
              <a:t>M2:  </a:t>
            </a:r>
            <a:r>
              <a:rPr lang="en-US" dirty="0" smtClean="0">
                <a:solidFill>
                  <a:srgbClr val="0000FF"/>
                </a:solidFill>
                <a:latin typeface="Calibri"/>
                <a:cs typeface="Calibri"/>
              </a:rPr>
              <a:t>PERSON</a:t>
            </a:r>
            <a:endParaRPr lang="en-US" dirty="0">
              <a:solidFill>
                <a:srgbClr val="0000FF"/>
              </a:solidFill>
              <a:latin typeface="Calibri"/>
              <a:cs typeface="Calibri"/>
            </a:endParaRPr>
          </a:p>
          <a:p>
            <a:r>
              <a:rPr lang="en-US" dirty="0" smtClean="0">
                <a:latin typeface="Calibri"/>
                <a:cs typeface="Calibri"/>
              </a:rPr>
              <a:t>Concatenation </a:t>
            </a:r>
            <a:r>
              <a:rPr lang="en-US" dirty="0">
                <a:latin typeface="Calibri"/>
                <a:cs typeface="Calibri"/>
              </a:rPr>
              <a:t>of </a:t>
            </a:r>
            <a:r>
              <a:rPr lang="en-US" dirty="0" smtClean="0">
                <a:latin typeface="Calibri"/>
                <a:cs typeface="Calibri"/>
              </a:rPr>
              <a:t>the two named-entity types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  <a:latin typeface="Calibri"/>
                <a:cs typeface="Calibri"/>
              </a:rPr>
              <a:t>ORG-PERSON</a:t>
            </a:r>
            <a:endParaRPr lang="en-US" dirty="0">
              <a:solidFill>
                <a:srgbClr val="0000FF"/>
              </a:solidFill>
              <a:latin typeface="Calibri"/>
              <a:cs typeface="Calibri"/>
            </a:endParaRPr>
          </a:p>
          <a:p>
            <a:r>
              <a:rPr lang="en-US" dirty="0">
                <a:latin typeface="Calibri"/>
                <a:cs typeface="Calibri"/>
              </a:rPr>
              <a:t>Entity Level of M1 and M2 </a:t>
            </a:r>
            <a:r>
              <a:rPr lang="en-US" dirty="0" smtClean="0">
                <a:latin typeface="Calibri"/>
                <a:cs typeface="Calibri"/>
              </a:rPr>
              <a:t> (NAME, NOMINAL, PRONOUN)</a:t>
            </a:r>
            <a:endParaRPr lang="en-US" dirty="0">
              <a:latin typeface="Calibri"/>
              <a:cs typeface="Calibri"/>
            </a:endParaRPr>
          </a:p>
          <a:p>
            <a:pPr lvl="1"/>
            <a:r>
              <a:rPr lang="en-US" dirty="0" smtClean="0">
                <a:latin typeface="Calibri"/>
                <a:cs typeface="Calibri"/>
              </a:rPr>
              <a:t>M1: </a:t>
            </a:r>
            <a:r>
              <a:rPr lang="en-US" dirty="0" smtClean="0">
                <a:solidFill>
                  <a:srgbClr val="0000FF"/>
                </a:solidFill>
                <a:latin typeface="Calibri"/>
                <a:cs typeface="Calibri"/>
              </a:rPr>
              <a:t>NAME		[it  </a:t>
            </a:r>
            <a:r>
              <a:rPr lang="en-US" dirty="0" smtClean="0">
                <a:latin typeface="Calibri"/>
                <a:cs typeface="Calibri"/>
              </a:rPr>
              <a:t>or</a:t>
            </a:r>
            <a:r>
              <a:rPr lang="en-US" dirty="0" smtClean="0">
                <a:solidFill>
                  <a:srgbClr val="0000FF"/>
                </a:solidFill>
                <a:latin typeface="Calibri"/>
                <a:cs typeface="Calibri"/>
              </a:rPr>
              <a:t> he </a:t>
            </a:r>
            <a:r>
              <a:rPr lang="en-US" dirty="0" smtClean="0">
                <a:solidFill>
                  <a:srgbClr val="000000"/>
                </a:solidFill>
                <a:latin typeface="Calibri"/>
                <a:cs typeface="Calibri"/>
              </a:rPr>
              <a:t>would be </a:t>
            </a:r>
            <a:r>
              <a:rPr lang="en-US" dirty="0" smtClean="0">
                <a:solidFill>
                  <a:srgbClr val="0000FF"/>
                </a:solidFill>
                <a:latin typeface="Calibri"/>
                <a:cs typeface="Calibri"/>
              </a:rPr>
              <a:t>PRONOUN]</a:t>
            </a:r>
          </a:p>
          <a:p>
            <a:pPr lvl="1"/>
            <a:r>
              <a:rPr lang="en-US" dirty="0" smtClean="0">
                <a:latin typeface="Calibri"/>
                <a:cs typeface="Calibri"/>
              </a:rPr>
              <a:t>M2: </a:t>
            </a:r>
            <a:r>
              <a:rPr lang="en-US" dirty="0" smtClean="0">
                <a:solidFill>
                  <a:srgbClr val="0000FF"/>
                </a:solidFill>
                <a:latin typeface="Calibri"/>
                <a:cs typeface="Calibri"/>
              </a:rPr>
              <a:t>NAME		[the company  </a:t>
            </a:r>
            <a:r>
              <a:rPr lang="en-US" dirty="0" smtClean="0">
                <a:solidFill>
                  <a:srgbClr val="000000"/>
                </a:solidFill>
                <a:latin typeface="Calibri"/>
                <a:cs typeface="Calibri"/>
              </a:rPr>
              <a:t>would be </a:t>
            </a:r>
            <a:r>
              <a:rPr lang="en-US" dirty="0" smtClean="0">
                <a:solidFill>
                  <a:srgbClr val="0000FF"/>
                </a:solidFill>
                <a:latin typeface="Calibri"/>
                <a:cs typeface="Calibri"/>
              </a:rPr>
              <a:t>NOMINAL]</a:t>
            </a:r>
            <a:endParaRPr lang="en-US" dirty="0">
              <a:solidFill>
                <a:srgbClr val="0000FF"/>
              </a:solidFill>
              <a:latin typeface="Calibri"/>
              <a:cs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1" y="1717357"/>
            <a:ext cx="9147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b="1" i="1" dirty="0">
                <a:solidFill>
                  <a:srgbClr val="0000FF"/>
                </a:solidFill>
                <a:ea typeface="ＭＳ Ｐゴシック" charset="0"/>
                <a:cs typeface="Calibri"/>
              </a:rPr>
              <a:t>American Airlines</a:t>
            </a:r>
            <a:r>
              <a:rPr lang="en-US" i="1" dirty="0">
                <a:solidFill>
                  <a:srgbClr val="000000"/>
                </a:solidFill>
                <a:ea typeface="ＭＳ Ｐゴシック" charset="0"/>
                <a:cs typeface="Calibri"/>
              </a:rPr>
              <a:t>, a unit of AMR, immediately matched the move, spokesman </a:t>
            </a:r>
            <a:r>
              <a:rPr lang="en-US" b="1" i="1" dirty="0">
                <a:solidFill>
                  <a:srgbClr val="0000FF"/>
                </a:solidFill>
                <a:ea typeface="ＭＳ Ｐゴシック" charset="0"/>
                <a:cs typeface="Calibri"/>
              </a:rPr>
              <a:t>Tim Wagner </a:t>
            </a:r>
            <a:r>
              <a:rPr lang="en-US" i="1" dirty="0">
                <a:solidFill>
                  <a:srgbClr val="000000"/>
                </a:solidFill>
                <a:ea typeface="ＭＳ Ｐゴシック" charset="0"/>
                <a:cs typeface="Calibri"/>
              </a:rPr>
              <a:t>said</a:t>
            </a:r>
            <a:endParaRPr lang="en-US" dirty="0">
              <a:solidFill>
                <a:prstClr val="black"/>
              </a:solidFill>
              <a:ea typeface="ＭＳ Ｐゴシック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1" y="2022157"/>
            <a:ext cx="1160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prstClr val="black"/>
                </a:solidFill>
                <a:ea typeface="ＭＳ Ｐゴシック" charset="0"/>
              </a:rPr>
              <a:t>Mention 1</a:t>
            </a:r>
            <a:endParaRPr lang="en-US" dirty="0">
              <a:solidFill>
                <a:prstClr val="black"/>
              </a:solidFill>
              <a:ea typeface="ＭＳ Ｐゴシック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27860" y="2022157"/>
            <a:ext cx="1160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prstClr val="black"/>
                </a:solidFill>
                <a:ea typeface="ＭＳ Ｐゴシック" charset="0"/>
              </a:rPr>
              <a:t>Mention 2</a:t>
            </a:r>
            <a:endParaRPr lang="en-US" dirty="0">
              <a:solidFill>
                <a:prstClr val="black"/>
              </a:solidFill>
              <a:ea typeface="ＭＳ Ｐゴシック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73278" y="6601019"/>
            <a:ext cx="166584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D. Jurafsky</a:t>
            </a:r>
          </a:p>
        </p:txBody>
      </p:sp>
    </p:spTree>
    <p:extLst>
      <p:ext uri="{BB962C8B-B14F-4D97-AF65-F5344CB8AC3E}">
        <p14:creationId xmlns:p14="http://schemas.microsoft.com/office/powerpoint/2010/main" val="316963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Extracting relations from 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03400"/>
            <a:ext cx="8686800" cy="5054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AU" dirty="0" smtClean="0">
                <a:ea typeface="ＭＳ Ｐゴシック" charset="0"/>
              </a:rPr>
              <a:t>Company report:</a:t>
            </a:r>
            <a:r>
              <a:rPr lang="en-US" dirty="0" smtClean="0">
                <a:ea typeface="ＭＳ Ｐゴシック" charset="0"/>
              </a:rPr>
              <a:t> </a:t>
            </a:r>
            <a:r>
              <a:rPr lang="en-US" sz="2000" dirty="0" smtClean="0">
                <a:ea typeface="ＭＳ Ｐゴシック" charset="0"/>
              </a:rPr>
              <a:t>“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ea typeface="ＭＳ Ｐゴシック" charset="0"/>
              </a:rPr>
              <a:t>International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ea typeface="ＭＳ Ｐゴシック" charset="0"/>
              </a:rPr>
              <a:t>Business Machines Corporation (IBM or the company) was incorporated in the 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ea typeface="ＭＳ Ｐゴシック" charset="0"/>
              </a:rPr>
              <a:t>State of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ea typeface="ＭＳ Ｐゴシック" charset="0"/>
              </a:rPr>
              <a:t>New York on June 16, 1911, as the Computing-Tabulating-Recording Co. (C-T-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ea typeface="ＭＳ Ｐゴシック" charset="0"/>
              </a:rPr>
              <a:t>R)…”</a:t>
            </a:r>
          </a:p>
          <a:p>
            <a:r>
              <a:rPr lang="en-US" dirty="0" smtClean="0">
                <a:ea typeface="ＭＳ Ｐゴシック" charset="0"/>
              </a:rPr>
              <a:t>Extracted Complex Relation:</a:t>
            </a:r>
          </a:p>
          <a:p>
            <a:pPr marL="1485900" lvl="4" indent="0">
              <a:lnSpc>
                <a:spcPct val="70000"/>
              </a:lnSpc>
              <a:buNone/>
            </a:pPr>
            <a:r>
              <a:rPr lang="en-US" sz="2000" dirty="0" smtClean="0">
                <a:solidFill>
                  <a:srgbClr val="0000FF"/>
                </a:solidFill>
                <a:ea typeface="ＭＳ Ｐゴシック" charset="0"/>
              </a:rPr>
              <a:t>Company-Founding</a:t>
            </a:r>
          </a:p>
          <a:p>
            <a:pPr marL="1943100" lvl="5" indent="0">
              <a:lnSpc>
                <a:spcPct val="70000"/>
              </a:lnSpc>
              <a:buNone/>
            </a:pPr>
            <a:r>
              <a:rPr lang="en-US" sz="1800" dirty="0" smtClean="0">
                <a:solidFill>
                  <a:srgbClr val="0000FF"/>
                </a:solidFill>
                <a:ea typeface="ＭＳ Ｐゴシック" charset="0"/>
              </a:rPr>
              <a:t>  Company 	IBM</a:t>
            </a:r>
          </a:p>
          <a:p>
            <a:pPr marL="1943100" lvl="5" indent="0">
              <a:lnSpc>
                <a:spcPct val="70000"/>
              </a:lnSpc>
              <a:buNone/>
            </a:pPr>
            <a:r>
              <a:rPr lang="en-US" sz="1800" dirty="0" smtClean="0">
                <a:solidFill>
                  <a:srgbClr val="0000FF"/>
                </a:solidFill>
                <a:ea typeface="ＭＳ Ｐゴシック" charset="0"/>
              </a:rPr>
              <a:t>  Location  	New York</a:t>
            </a:r>
          </a:p>
          <a:p>
            <a:pPr marL="1943100" lvl="5" indent="0">
              <a:lnSpc>
                <a:spcPct val="70000"/>
              </a:lnSpc>
              <a:buNone/>
            </a:pPr>
            <a:r>
              <a:rPr lang="en-US" sz="1800" dirty="0" smtClean="0">
                <a:solidFill>
                  <a:srgbClr val="0000FF"/>
                </a:solidFill>
                <a:ea typeface="ＭＳ Ｐゴシック" charset="0"/>
              </a:rPr>
              <a:t>  Date 		June 16, 1911</a:t>
            </a:r>
          </a:p>
          <a:p>
            <a:pPr marL="1943100" lvl="5" indent="0">
              <a:lnSpc>
                <a:spcPct val="70000"/>
              </a:lnSpc>
              <a:buNone/>
            </a:pPr>
            <a:r>
              <a:rPr lang="en-US" sz="1800" dirty="0" smtClean="0">
                <a:solidFill>
                  <a:srgbClr val="0000FF"/>
                </a:solidFill>
                <a:ea typeface="ＭＳ Ｐゴシック" charset="0"/>
              </a:rPr>
              <a:t>  Original-Name  	Computing-Tabulating-Recording Co.</a:t>
            </a:r>
            <a:endParaRPr lang="en-US" sz="1800" dirty="0">
              <a:solidFill>
                <a:srgbClr val="0000FF"/>
              </a:solidFill>
              <a:ea typeface="ＭＳ Ｐゴシック" charset="0"/>
            </a:endParaRPr>
          </a:p>
          <a:p>
            <a:pPr>
              <a:lnSpc>
                <a:spcPct val="90000"/>
              </a:lnSpc>
            </a:pPr>
            <a:r>
              <a:rPr lang="en-US" dirty="0" smtClean="0">
                <a:ea typeface="ＭＳ Ｐゴシック" charset="0"/>
              </a:rPr>
              <a:t>But we will focus on the simpler task of extracting relation </a:t>
            </a:r>
            <a:r>
              <a:rPr lang="en-US" b="1" dirty="0" smtClean="0">
                <a:ea typeface="ＭＳ Ｐゴシック" charset="0"/>
              </a:rPr>
              <a:t>triples</a:t>
            </a:r>
          </a:p>
          <a:p>
            <a:pPr marL="1485900" lvl="4" indent="0">
              <a:lnSpc>
                <a:spcPct val="90000"/>
              </a:lnSpc>
              <a:buNone/>
            </a:pPr>
            <a:r>
              <a:rPr lang="en-US" sz="2000" dirty="0" smtClean="0">
                <a:solidFill>
                  <a:srgbClr val="3366FF"/>
                </a:solidFill>
                <a:ea typeface="ＭＳ Ｐゴシック" charset="0"/>
              </a:rPr>
              <a:t>Founding-year(IBM, 1911)</a:t>
            </a:r>
          </a:p>
          <a:p>
            <a:pPr marL="1485900" lvl="4" indent="0">
              <a:lnSpc>
                <a:spcPct val="90000"/>
              </a:lnSpc>
              <a:buNone/>
            </a:pPr>
            <a:r>
              <a:rPr lang="en-US" sz="2000" dirty="0" smtClean="0">
                <a:solidFill>
                  <a:srgbClr val="3366FF"/>
                </a:solidFill>
                <a:ea typeface="ＭＳ Ｐゴシック" charset="0"/>
              </a:rPr>
              <a:t>Founding-location(IBM, New York)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473278" y="6601019"/>
            <a:ext cx="166584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D. Jurafsky</a:t>
            </a:r>
          </a:p>
        </p:txBody>
      </p:sp>
    </p:spTree>
    <p:extLst>
      <p:ext uri="{BB962C8B-B14F-4D97-AF65-F5344CB8AC3E}">
        <p14:creationId xmlns:p14="http://schemas.microsoft.com/office/powerpoint/2010/main" val="4003485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Parse Features for Relation Extraction</a:t>
            </a:r>
          </a:p>
        </p:txBody>
      </p:sp>
      <p:sp>
        <p:nvSpPr>
          <p:cNvPr id="64516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4800" y="2616200"/>
            <a:ext cx="8534400" cy="4038600"/>
          </a:xfrm>
        </p:spPr>
        <p:txBody>
          <a:bodyPr/>
          <a:lstStyle/>
          <a:p>
            <a:r>
              <a:rPr lang="en-US" dirty="0" smtClean="0">
                <a:cs typeface="Calibri"/>
              </a:rPr>
              <a:t>Base </a:t>
            </a:r>
            <a:r>
              <a:rPr lang="en-US" dirty="0">
                <a:cs typeface="Calibri"/>
              </a:rPr>
              <a:t>syntactic chunk sequence from one to the </a:t>
            </a:r>
            <a:r>
              <a:rPr lang="en-US" dirty="0" smtClean="0">
                <a:cs typeface="Calibri"/>
              </a:rPr>
              <a:t>other</a:t>
            </a:r>
          </a:p>
          <a:p>
            <a:pPr marL="457200" lvl="1" indent="0">
              <a:buNone/>
            </a:pPr>
            <a:r>
              <a:rPr lang="en-US" dirty="0" smtClean="0">
                <a:solidFill>
                  <a:srgbClr val="0000FF"/>
                </a:solidFill>
                <a:cs typeface="Calibri"/>
              </a:rPr>
              <a:t>NP     NP    PP   VP    NP    NP</a:t>
            </a:r>
          </a:p>
          <a:p>
            <a:r>
              <a:rPr lang="en-US" dirty="0">
                <a:cs typeface="Calibri"/>
              </a:rPr>
              <a:t>Constituent path through the tree from one to the other</a:t>
            </a:r>
          </a:p>
          <a:p>
            <a:pPr marL="457200" lvl="1" indent="0">
              <a:buNone/>
            </a:pPr>
            <a:r>
              <a:rPr lang="en-US" dirty="0">
                <a:solidFill>
                  <a:srgbClr val="0000FF"/>
                </a:solidFill>
                <a:cs typeface="Calibri"/>
              </a:rPr>
              <a:t>NP   </a:t>
            </a:r>
            <a:r>
              <a:rPr lang="en-US" dirty="0">
                <a:solidFill>
                  <a:srgbClr val="0000FF"/>
                </a:solidFill>
                <a:latin typeface="Wingdings"/>
                <a:ea typeface="Wingdings"/>
                <a:cs typeface="Wingdings"/>
                <a:sym typeface="Wingdings"/>
              </a:rPr>
              <a:t> </a:t>
            </a:r>
            <a:r>
              <a:rPr lang="en-US" dirty="0">
                <a:solidFill>
                  <a:srgbClr val="0000FF"/>
                </a:solidFill>
                <a:cs typeface="Calibri"/>
              </a:rPr>
              <a:t>NP   </a:t>
            </a:r>
            <a:r>
              <a:rPr lang="en-US" dirty="0">
                <a:solidFill>
                  <a:srgbClr val="0000FF"/>
                </a:solidFill>
                <a:latin typeface="Wingdings"/>
                <a:ea typeface="Wingdings"/>
                <a:cs typeface="Wingdings"/>
                <a:sym typeface="Wingdings"/>
              </a:rPr>
              <a:t></a:t>
            </a:r>
            <a:r>
              <a:rPr lang="en-US" dirty="0">
                <a:solidFill>
                  <a:srgbClr val="0000FF"/>
                </a:solidFill>
                <a:cs typeface="Calibri"/>
              </a:rPr>
              <a:t>    S    </a:t>
            </a:r>
            <a:r>
              <a:rPr lang="en-US" dirty="0">
                <a:solidFill>
                  <a:srgbClr val="0000FF"/>
                </a:solidFill>
                <a:latin typeface="Wingdings"/>
                <a:ea typeface="Wingdings"/>
                <a:cs typeface="Wingdings"/>
                <a:sym typeface="Wingdings"/>
              </a:rPr>
              <a:t> </a:t>
            </a:r>
            <a:r>
              <a:rPr lang="en-US" dirty="0">
                <a:solidFill>
                  <a:srgbClr val="0000FF"/>
                </a:solidFill>
                <a:cs typeface="Calibri"/>
              </a:rPr>
              <a:t>S    </a:t>
            </a:r>
            <a:r>
              <a:rPr lang="en-US" dirty="0">
                <a:solidFill>
                  <a:srgbClr val="0000FF"/>
                </a:solidFill>
                <a:latin typeface="Wingdings"/>
                <a:ea typeface="Wingdings"/>
                <a:cs typeface="Wingdings"/>
                <a:sym typeface="Wingdings"/>
              </a:rPr>
              <a:t> </a:t>
            </a:r>
            <a:r>
              <a:rPr lang="en-US" dirty="0" smtClean="0">
                <a:solidFill>
                  <a:srgbClr val="0000FF"/>
                </a:solidFill>
                <a:cs typeface="Calibri"/>
              </a:rPr>
              <a:t>NP</a:t>
            </a:r>
            <a:endParaRPr lang="en-US" dirty="0">
              <a:solidFill>
                <a:srgbClr val="0000FF"/>
              </a:solidFill>
              <a:cs typeface="Calibri"/>
            </a:endParaRPr>
          </a:p>
          <a:p>
            <a:r>
              <a:rPr lang="en-US" dirty="0">
                <a:cs typeface="Calibri"/>
              </a:rPr>
              <a:t>Dependency </a:t>
            </a:r>
            <a:r>
              <a:rPr lang="en-US" dirty="0" smtClean="0">
                <a:cs typeface="Calibri"/>
              </a:rPr>
              <a:t>path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00FF"/>
                </a:solidFill>
                <a:cs typeface="Calibri"/>
              </a:rPr>
              <a:t>         Airlines    matched      Wagner   said</a:t>
            </a:r>
            <a:endParaRPr lang="en-US" dirty="0">
              <a:solidFill>
                <a:srgbClr val="0000FF"/>
              </a:solidFill>
              <a:cs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1" y="1717357"/>
            <a:ext cx="9147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b="1" i="1" dirty="0">
                <a:solidFill>
                  <a:srgbClr val="0000FF"/>
                </a:solidFill>
                <a:ea typeface="ＭＳ Ｐゴシック" charset="0"/>
                <a:cs typeface="Calibri"/>
              </a:rPr>
              <a:t>American Airlines</a:t>
            </a:r>
            <a:r>
              <a:rPr lang="en-US" i="1" dirty="0">
                <a:solidFill>
                  <a:srgbClr val="000000"/>
                </a:solidFill>
                <a:ea typeface="ＭＳ Ｐゴシック" charset="0"/>
                <a:cs typeface="Calibri"/>
              </a:rPr>
              <a:t>, a unit of AMR, immediately matched the move, spokesman </a:t>
            </a:r>
            <a:r>
              <a:rPr lang="en-US" b="1" i="1" dirty="0">
                <a:solidFill>
                  <a:srgbClr val="0000FF"/>
                </a:solidFill>
                <a:ea typeface="ＭＳ Ｐゴシック" charset="0"/>
                <a:cs typeface="Calibri"/>
              </a:rPr>
              <a:t>Tim Wagner </a:t>
            </a:r>
            <a:r>
              <a:rPr lang="en-US" i="1" dirty="0">
                <a:solidFill>
                  <a:srgbClr val="000000"/>
                </a:solidFill>
                <a:ea typeface="ＭＳ Ｐゴシック" charset="0"/>
                <a:cs typeface="Calibri"/>
              </a:rPr>
              <a:t>said</a:t>
            </a:r>
            <a:endParaRPr lang="en-US" dirty="0">
              <a:solidFill>
                <a:prstClr val="black"/>
              </a:solidFill>
              <a:ea typeface="ＭＳ Ｐゴシック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1" y="2022157"/>
            <a:ext cx="1160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prstClr val="black"/>
                </a:solidFill>
                <a:ea typeface="ＭＳ Ｐゴシック" charset="0"/>
              </a:rPr>
              <a:t>Mention 1</a:t>
            </a:r>
            <a:endParaRPr lang="en-US" dirty="0">
              <a:solidFill>
                <a:prstClr val="black"/>
              </a:solidFill>
              <a:ea typeface="ＭＳ Ｐゴシック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27860" y="2022157"/>
            <a:ext cx="1160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prstClr val="black"/>
                </a:solidFill>
                <a:ea typeface="ＭＳ Ｐゴシック" charset="0"/>
              </a:rPr>
              <a:t>Mention 2</a:t>
            </a:r>
            <a:endParaRPr lang="en-US" dirty="0">
              <a:solidFill>
                <a:prstClr val="black"/>
              </a:solidFill>
              <a:ea typeface="ＭＳ Ｐゴシック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73278" y="6601019"/>
            <a:ext cx="166584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D. Jurafsky</a:t>
            </a:r>
          </a:p>
        </p:txBody>
      </p:sp>
    </p:spTree>
    <p:extLst>
      <p:ext uri="{BB962C8B-B14F-4D97-AF65-F5344CB8AC3E}">
        <p14:creationId xmlns:p14="http://schemas.microsoft.com/office/powerpoint/2010/main" val="2185483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Gazetteer </a:t>
            </a:r>
            <a:r>
              <a:rPr lang="en-US" dirty="0"/>
              <a:t>and trigger </a:t>
            </a:r>
            <a:r>
              <a:rPr lang="en-US" dirty="0" smtClean="0"/>
              <a:t>word features for relation extraction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Trigger list for family: kinship terms</a:t>
            </a:r>
            <a:endParaRPr lang="en-US" dirty="0"/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parent</a:t>
            </a:r>
            <a:r>
              <a:rPr lang="en-US" dirty="0">
                <a:solidFill>
                  <a:srgbClr val="0000FF"/>
                </a:solidFill>
              </a:rPr>
              <a:t>, wife, </a:t>
            </a:r>
            <a:r>
              <a:rPr lang="en-US" dirty="0" smtClean="0">
                <a:solidFill>
                  <a:srgbClr val="0000FF"/>
                </a:solidFill>
              </a:rPr>
              <a:t>husband, </a:t>
            </a:r>
            <a:r>
              <a:rPr lang="en-US" dirty="0">
                <a:solidFill>
                  <a:srgbClr val="0000FF"/>
                </a:solidFill>
              </a:rPr>
              <a:t>grandparent, </a:t>
            </a:r>
            <a:r>
              <a:rPr lang="en-US" dirty="0" smtClean="0">
                <a:solidFill>
                  <a:srgbClr val="0000FF"/>
                </a:solidFill>
              </a:rPr>
              <a:t>etc. </a:t>
            </a:r>
            <a:r>
              <a:rPr lang="en-US" dirty="0" smtClean="0"/>
              <a:t>[from </a:t>
            </a:r>
            <a:r>
              <a:rPr lang="en-US" dirty="0" err="1" smtClean="0"/>
              <a:t>WordNet</a:t>
            </a:r>
            <a:r>
              <a:rPr lang="en-US" dirty="0" smtClean="0"/>
              <a:t>]</a:t>
            </a:r>
            <a:endParaRPr lang="en-US" dirty="0"/>
          </a:p>
          <a:p>
            <a:r>
              <a:rPr lang="en-US" smtClean="0"/>
              <a:t>Gazetteer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Lists of useful geo or geopolitical words</a:t>
            </a:r>
          </a:p>
          <a:p>
            <a:pPr lvl="2"/>
            <a:r>
              <a:rPr lang="en-US" dirty="0" smtClean="0"/>
              <a:t>Country </a:t>
            </a:r>
            <a:r>
              <a:rPr lang="en-US" dirty="0"/>
              <a:t>name </a:t>
            </a:r>
            <a:r>
              <a:rPr lang="en-US" dirty="0" smtClean="0"/>
              <a:t>list</a:t>
            </a:r>
          </a:p>
          <a:p>
            <a:pPr lvl="2"/>
            <a:r>
              <a:rPr lang="en-US" dirty="0" smtClean="0"/>
              <a:t>Other sub-entities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473278" y="6601019"/>
            <a:ext cx="166584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D. Jurafsky</a:t>
            </a:r>
          </a:p>
        </p:txBody>
      </p:sp>
    </p:spTree>
    <p:extLst>
      <p:ext uri="{BB962C8B-B14F-4D97-AF65-F5344CB8AC3E}">
        <p14:creationId xmlns:p14="http://schemas.microsoft.com/office/powerpoint/2010/main" val="497800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sz="2800" b="1" i="1" dirty="0">
                <a:solidFill>
                  <a:srgbClr val="0000FF"/>
                </a:solidFill>
                <a:latin typeface="Calibri"/>
                <a:cs typeface="Calibri"/>
              </a:rPr>
              <a:t>American Airlines</a:t>
            </a:r>
            <a:r>
              <a:rPr lang="en-US" sz="2800" i="1" dirty="0">
                <a:solidFill>
                  <a:srgbClr val="000000"/>
                </a:solidFill>
                <a:latin typeface="Calibri"/>
                <a:cs typeface="Calibri"/>
              </a:rPr>
              <a:t>, a unit of AMR, immediately matched the move, spokesman </a:t>
            </a:r>
            <a:r>
              <a:rPr lang="en-US" sz="2800" b="1" i="1" dirty="0">
                <a:solidFill>
                  <a:srgbClr val="0000FF"/>
                </a:solidFill>
                <a:latin typeface="Calibri"/>
                <a:cs typeface="Calibri"/>
              </a:rPr>
              <a:t>Tim Wagner </a:t>
            </a:r>
            <a:r>
              <a:rPr lang="en-US" sz="2800" i="1" dirty="0">
                <a:solidFill>
                  <a:srgbClr val="000000"/>
                </a:solidFill>
                <a:latin typeface="Calibri"/>
                <a:cs typeface="Calibri"/>
              </a:rPr>
              <a:t>said</a:t>
            </a:r>
            <a:r>
              <a:rPr lang="en-US" sz="2800" i="1" dirty="0" smtClean="0">
                <a:solidFill>
                  <a:srgbClr val="000000"/>
                </a:solidFill>
                <a:latin typeface="Calibri"/>
                <a:cs typeface="Calibri"/>
              </a:rPr>
              <a:t>.</a:t>
            </a:r>
            <a:endParaRPr lang="en-US" sz="3200" dirty="0"/>
          </a:p>
        </p:txBody>
      </p:sp>
      <p:pic>
        <p:nvPicPr>
          <p:cNvPr id="6861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9599" y="1690264"/>
            <a:ext cx="8219955" cy="501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7150" dist="762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7585572" y="6681229"/>
            <a:ext cx="166584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D. Jurafsky</a:t>
            </a:r>
          </a:p>
        </p:txBody>
      </p:sp>
    </p:spTree>
    <p:extLst>
      <p:ext uri="{BB962C8B-B14F-4D97-AF65-F5344CB8AC3E}">
        <p14:creationId xmlns:p14="http://schemas.microsoft.com/office/powerpoint/2010/main" val="898725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Classifiers for supervised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Now you can use any classifier you like</a:t>
            </a:r>
          </a:p>
          <a:p>
            <a:pPr lvl="1"/>
            <a:r>
              <a:rPr lang="en-US" sz="2400" dirty="0" smtClean="0"/>
              <a:t>Decision Tree</a:t>
            </a:r>
          </a:p>
          <a:p>
            <a:pPr lvl="1"/>
            <a:r>
              <a:rPr lang="en-US" sz="2400" dirty="0" err="1" smtClean="0"/>
              <a:t>MaxEnt</a:t>
            </a:r>
            <a:endParaRPr lang="en-US" sz="2400" dirty="0"/>
          </a:p>
          <a:p>
            <a:pPr lvl="1"/>
            <a:r>
              <a:rPr lang="en-US" sz="2400" dirty="0"/>
              <a:t>Naïve Bayes</a:t>
            </a:r>
          </a:p>
          <a:p>
            <a:pPr lvl="1"/>
            <a:r>
              <a:rPr lang="en-US" sz="2400" dirty="0"/>
              <a:t>SVM</a:t>
            </a:r>
          </a:p>
          <a:p>
            <a:pPr lvl="1"/>
            <a:r>
              <a:rPr lang="en-US" sz="2400" dirty="0" smtClean="0"/>
              <a:t>...</a:t>
            </a:r>
          </a:p>
          <a:p>
            <a:r>
              <a:rPr lang="en-US" dirty="0" smtClean="0"/>
              <a:t>Train it on the training set, tune on the </a:t>
            </a:r>
            <a:r>
              <a:rPr lang="en-US" dirty="0" err="1" smtClean="0"/>
              <a:t>dev</a:t>
            </a:r>
            <a:r>
              <a:rPr lang="en-US" dirty="0" smtClean="0"/>
              <a:t> set, test on the test set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734266" y="6585901"/>
            <a:ext cx="247390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modified from D. Jurafsky</a:t>
            </a:r>
          </a:p>
        </p:txBody>
      </p:sp>
    </p:spTree>
    <p:extLst>
      <p:ext uri="{BB962C8B-B14F-4D97-AF65-F5344CB8AC3E}">
        <p14:creationId xmlns:p14="http://schemas.microsoft.com/office/powerpoint/2010/main" val="407068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of Supervised Relation Extraction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01800"/>
            <a:ext cx="8686800" cy="5054600"/>
          </a:xfrm>
        </p:spPr>
        <p:txBody>
          <a:bodyPr/>
          <a:lstStyle/>
          <a:p>
            <a:r>
              <a:rPr lang="en-US" sz="2800" dirty="0" smtClean="0"/>
              <a:t>Compute P/R/F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 for each relation</a:t>
            </a:r>
          </a:p>
          <a:p>
            <a:pPr lvl="1"/>
            <a:endParaRPr lang="en-US" dirty="0" smtClean="0"/>
          </a:p>
          <a:p>
            <a:endParaRPr lang="en-US" sz="1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>
                <a:solidFill>
                  <a:prstClr val="black"/>
                </a:solidFill>
              </a:rPr>
              <a:pPr/>
              <a:t>34</a:t>
            </a:fld>
            <a:endParaRPr lang="en-US" dirty="0">
              <a:solidFill>
                <a:prstClr val="black"/>
              </a:solidFill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7007000"/>
              </p:ext>
            </p:extLst>
          </p:nvPr>
        </p:nvGraphicFramePr>
        <p:xfrm>
          <a:off x="1219200" y="2819400"/>
          <a:ext cx="4412876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8" name="Equation" r:id="rId3" imgW="2273300" imgH="431800" progId="Equation.3">
                  <p:embed/>
                </p:oleObj>
              </mc:Choice>
              <mc:Fallback>
                <p:oleObj name="Equation" r:id="rId3" imgW="22733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19200" y="2819400"/>
                        <a:ext cx="4412876" cy="1117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7152476"/>
              </p:ext>
            </p:extLst>
          </p:nvPr>
        </p:nvGraphicFramePr>
        <p:xfrm>
          <a:off x="1219200" y="4546600"/>
          <a:ext cx="4437530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9" name="Equation" r:id="rId5" imgW="2286000" imgH="431800" progId="Equation.3">
                  <p:embed/>
                </p:oleObj>
              </mc:Choice>
              <mc:Fallback>
                <p:oleObj name="Equation" r:id="rId5" imgW="22860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19200" y="4546600"/>
                        <a:ext cx="4437530" cy="1117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0558795"/>
              </p:ext>
            </p:extLst>
          </p:nvPr>
        </p:nvGraphicFramePr>
        <p:xfrm>
          <a:off x="6553203" y="3429000"/>
          <a:ext cx="1563329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0" name="Equation" r:id="rId7" imgW="673100" imgH="393700" progId="Equation.3">
                  <p:embed/>
                </p:oleObj>
              </mc:Choice>
              <mc:Fallback>
                <p:oleObj name="Equation" r:id="rId7" imgW="6731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553203" y="3429000"/>
                        <a:ext cx="1563329" cy="1219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473278" y="6601019"/>
            <a:ext cx="166584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D. Jurafsky</a:t>
            </a:r>
          </a:p>
        </p:txBody>
      </p:sp>
    </p:spTree>
    <p:extLst>
      <p:ext uri="{BB962C8B-B14F-4D97-AF65-F5344CB8AC3E}">
        <p14:creationId xmlns:p14="http://schemas.microsoft.com/office/powerpoint/2010/main" val="3524534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Summary: Supervised Relation Extraction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905000"/>
            <a:ext cx="8153400" cy="5257800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 smtClean="0"/>
              <a:t>+</a:t>
            </a:r>
            <a:r>
              <a:rPr lang="en-US" sz="2800" dirty="0" smtClean="0"/>
              <a:t>  Can </a:t>
            </a:r>
            <a:r>
              <a:rPr lang="en-US" sz="2800" dirty="0"/>
              <a:t>get high accuracies with enough hand-labeled training </a:t>
            </a:r>
            <a:r>
              <a:rPr lang="en-US" sz="2800" dirty="0" smtClean="0"/>
              <a:t>data, if test similar enough to training</a:t>
            </a:r>
            <a:endParaRPr lang="en-US" sz="2800" dirty="0"/>
          </a:p>
          <a:p>
            <a:pPr marL="0" indent="0">
              <a:buNone/>
            </a:pPr>
            <a:r>
              <a:rPr lang="en-US" sz="3600" b="1" dirty="0" smtClean="0"/>
              <a:t>- </a:t>
            </a:r>
            <a:r>
              <a:rPr lang="en-US" sz="2800" dirty="0" smtClean="0"/>
              <a:t>  </a:t>
            </a:r>
            <a:r>
              <a:rPr lang="en-US" sz="2800" dirty="0"/>
              <a:t>L</a:t>
            </a:r>
            <a:r>
              <a:rPr lang="en-US" sz="2800" dirty="0" smtClean="0"/>
              <a:t>abeling a large training set is expensive</a:t>
            </a:r>
          </a:p>
          <a:p>
            <a:pPr marL="0" indent="0">
              <a:buNone/>
            </a:pPr>
            <a:r>
              <a:rPr lang="en-US" sz="3600" b="1" dirty="0" smtClean="0"/>
              <a:t>- </a:t>
            </a:r>
            <a:r>
              <a:rPr lang="en-US" sz="2800" dirty="0" smtClean="0"/>
              <a:t>  Supervised models are brittle, don’t generalize well to different genres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473278" y="6601019"/>
            <a:ext cx="166584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D. Jurafsky</a:t>
            </a:r>
          </a:p>
        </p:txBody>
      </p:sp>
    </p:spTree>
    <p:extLst>
      <p:ext uri="{BB962C8B-B14F-4D97-AF65-F5344CB8AC3E}">
        <p14:creationId xmlns:p14="http://schemas.microsoft.com/office/powerpoint/2010/main" val="1207241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Semi-Supervised Methods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We'd like to minimize our reliance on having a large training set</a:t>
            </a:r>
          </a:p>
          <a:p>
            <a:r>
              <a:rPr lang="de-DE" dirty="0" smtClean="0"/>
              <a:t>Instead, given a few examples or a few high-precision patterns, we'd like to generalize</a:t>
            </a:r>
          </a:p>
          <a:p>
            <a:pPr lvl="1"/>
            <a:r>
              <a:rPr lang="de-DE" dirty="0" smtClean="0"/>
              <a:t>This is sometimes referred to as "bootstrapping"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545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Relation Bootstrapping (Hearst 1992)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800" dirty="0" smtClean="0"/>
              <a:t>Gather a set of seed pairs that have relation R</a:t>
            </a:r>
          </a:p>
          <a:p>
            <a:r>
              <a:rPr lang="en-US" sz="2800" dirty="0" smtClean="0"/>
              <a:t>Iterate:</a:t>
            </a:r>
          </a:p>
          <a:p>
            <a:pPr marL="857250" lvl="1" indent="-514350">
              <a:buFont typeface="+mj-lt"/>
              <a:buAutoNum type="arabicPeriod"/>
            </a:pPr>
            <a:r>
              <a:rPr lang="en-US" sz="2800" dirty="0" smtClean="0"/>
              <a:t>Find sentences with these pairs</a:t>
            </a:r>
          </a:p>
          <a:p>
            <a:pPr marL="857250" lvl="1" indent="-514350">
              <a:buFont typeface="+mj-lt"/>
              <a:buAutoNum type="arabicPeriod"/>
            </a:pPr>
            <a:r>
              <a:rPr lang="en-US" sz="2800" dirty="0" smtClean="0"/>
              <a:t>Look at the context between or around the pair and </a:t>
            </a:r>
            <a:r>
              <a:rPr lang="en-US" sz="2800" dirty="0"/>
              <a:t>g</a:t>
            </a:r>
            <a:r>
              <a:rPr lang="en-US" sz="2800" dirty="0" smtClean="0"/>
              <a:t>eneralize the context to create patterns</a:t>
            </a:r>
          </a:p>
          <a:p>
            <a:pPr marL="857250" lvl="1" indent="-514350">
              <a:buFont typeface="+mj-lt"/>
              <a:buAutoNum type="arabicPeriod"/>
            </a:pPr>
            <a:r>
              <a:rPr lang="en-US" sz="2800" dirty="0" smtClean="0"/>
              <a:t>Use the patterns to </a:t>
            </a:r>
            <a:r>
              <a:rPr lang="en-US" sz="2800" dirty="0" err="1" smtClean="0"/>
              <a:t>grep</a:t>
            </a:r>
            <a:r>
              <a:rPr lang="en-US" sz="2800" dirty="0" smtClean="0"/>
              <a:t> for more pairs</a:t>
            </a:r>
          </a:p>
          <a:p>
            <a:pPr marL="342900" lvl="1" indent="0">
              <a:buNone/>
            </a:pP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7473278" y="6601019"/>
            <a:ext cx="166584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D. Jurafsky</a:t>
            </a:r>
          </a:p>
        </p:txBody>
      </p:sp>
    </p:spTree>
    <p:extLst>
      <p:ext uri="{BB962C8B-B14F-4D97-AF65-F5344CB8AC3E}">
        <p14:creationId xmlns:p14="http://schemas.microsoft.com/office/powerpoint/2010/main" val="3349787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Bootstrapping </a:t>
            </a:r>
          </a:p>
        </p:txBody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701800"/>
            <a:ext cx="8534400" cy="4673600"/>
          </a:xfrm>
        </p:spPr>
        <p:txBody>
          <a:bodyPr/>
          <a:lstStyle/>
          <a:p>
            <a:r>
              <a:rPr lang="en-US" sz="2400" dirty="0"/>
              <a:t>&lt;Mark Twain, Elmira&gt;  </a:t>
            </a:r>
            <a:r>
              <a:rPr lang="en-US" sz="2400" dirty="0">
                <a:solidFill>
                  <a:srgbClr val="008000"/>
                </a:solidFill>
              </a:rPr>
              <a:t>Seed tuple</a:t>
            </a:r>
            <a:endParaRPr lang="en-US" sz="2400" dirty="0"/>
          </a:p>
          <a:p>
            <a:pPr lvl="1"/>
            <a:r>
              <a:rPr lang="en-US" dirty="0" err="1"/>
              <a:t>Grep</a:t>
            </a:r>
            <a:r>
              <a:rPr lang="en-US" dirty="0"/>
              <a:t> (</a:t>
            </a:r>
            <a:r>
              <a:rPr lang="en-US" dirty="0" err="1"/>
              <a:t>google</a:t>
            </a:r>
            <a:r>
              <a:rPr lang="en-US" dirty="0" smtClean="0"/>
              <a:t>) for the environments of the seed tuple</a:t>
            </a:r>
            <a:endParaRPr lang="en-US" dirty="0"/>
          </a:p>
          <a:p>
            <a:pPr marL="457200" lvl="1" indent="0">
              <a:buNone/>
            </a:pPr>
            <a:r>
              <a:rPr lang="en-US" dirty="0"/>
              <a:t>“Mark Twain is buried in Elmira, NY.”</a:t>
            </a:r>
          </a:p>
          <a:p>
            <a:pPr marL="800100" lvl="2" indent="0">
              <a:buNone/>
            </a:pPr>
            <a:r>
              <a:rPr lang="en-US" dirty="0">
                <a:solidFill>
                  <a:srgbClr val="FF8000"/>
                </a:solidFill>
              </a:rPr>
              <a:t>X is buried in Y</a:t>
            </a:r>
            <a:endParaRPr lang="en-US" dirty="0"/>
          </a:p>
          <a:p>
            <a:pPr marL="457200" lvl="1" indent="0">
              <a:buNone/>
            </a:pPr>
            <a:r>
              <a:rPr lang="en-US" dirty="0"/>
              <a:t>“The grave of Mark Twain is in Elmira”</a:t>
            </a:r>
          </a:p>
          <a:p>
            <a:pPr marL="800100" lvl="2" indent="0">
              <a:buNone/>
            </a:pPr>
            <a:r>
              <a:rPr lang="en-US" dirty="0">
                <a:solidFill>
                  <a:srgbClr val="FF8000"/>
                </a:solidFill>
              </a:rPr>
              <a:t>The grave of X is in Y</a:t>
            </a:r>
            <a:endParaRPr lang="en-US" dirty="0"/>
          </a:p>
          <a:p>
            <a:pPr marL="457200" lvl="1" indent="0">
              <a:buNone/>
            </a:pPr>
            <a:r>
              <a:rPr lang="en-US" dirty="0"/>
              <a:t>“Elmira is Mark Twain’s final resting place”</a:t>
            </a:r>
          </a:p>
          <a:p>
            <a:pPr marL="800100" lvl="2" indent="0">
              <a:buNone/>
            </a:pPr>
            <a:r>
              <a:rPr lang="en-US" dirty="0">
                <a:solidFill>
                  <a:srgbClr val="FF8000"/>
                </a:solidFill>
              </a:rPr>
              <a:t>Y is X’s final resting place.</a:t>
            </a:r>
          </a:p>
          <a:p>
            <a:r>
              <a:rPr lang="en-US" sz="2400" dirty="0"/>
              <a:t>Use those patterns to </a:t>
            </a:r>
            <a:r>
              <a:rPr lang="en-US" sz="2400" dirty="0" err="1"/>
              <a:t>grep</a:t>
            </a:r>
            <a:r>
              <a:rPr lang="en-US" sz="2400" dirty="0"/>
              <a:t> for new </a:t>
            </a:r>
            <a:r>
              <a:rPr lang="en-US" sz="2400" dirty="0" smtClean="0"/>
              <a:t>tuples</a:t>
            </a:r>
          </a:p>
          <a:p>
            <a:r>
              <a:rPr lang="en-US" dirty="0" smtClean="0"/>
              <a:t>Iterate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7473278" y="6601019"/>
            <a:ext cx="166584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D. Jurafsky</a:t>
            </a:r>
          </a:p>
        </p:txBody>
      </p:sp>
    </p:spTree>
    <p:extLst>
      <p:ext uri="{BB962C8B-B14F-4D97-AF65-F5344CB8AC3E}">
        <p14:creationId xmlns:p14="http://schemas.microsoft.com/office/powerpoint/2010/main" val="1589595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7800"/>
            <a:ext cx="7467600" cy="787400"/>
          </a:xfrm>
        </p:spPr>
        <p:txBody>
          <a:bodyPr/>
          <a:lstStyle/>
          <a:p>
            <a:r>
              <a:rPr lang="en-US" i="1" dirty="0" err="1" smtClean="0"/>
              <a:t>Dipre</a:t>
            </a:r>
            <a:r>
              <a:rPr lang="en-US" dirty="0" smtClean="0"/>
              <a:t>: Extract &lt;author, book&gt; pairs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397000"/>
            <a:ext cx="8686800" cy="4445000"/>
          </a:xfrm>
        </p:spPr>
        <p:txBody>
          <a:bodyPr/>
          <a:lstStyle/>
          <a:p>
            <a:r>
              <a:rPr lang="en-US" sz="2000" dirty="0" smtClean="0"/>
              <a:t>Start </a:t>
            </a:r>
            <a:r>
              <a:rPr lang="en-US" sz="2000" dirty="0"/>
              <a:t>with </a:t>
            </a:r>
            <a:r>
              <a:rPr lang="en-US" sz="2000" dirty="0" smtClean="0"/>
              <a:t>5 seeds:</a:t>
            </a: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>
              <a:buNone/>
            </a:pPr>
            <a:endParaRPr lang="en-US" sz="1800" dirty="0"/>
          </a:p>
          <a:p>
            <a:r>
              <a:rPr lang="en-US" sz="2000" dirty="0" smtClean="0"/>
              <a:t>Find Instances:</a:t>
            </a:r>
            <a:endParaRPr lang="en-US" sz="2000" dirty="0"/>
          </a:p>
          <a:p>
            <a:pPr marL="457200" lvl="1" indent="0">
              <a:buNone/>
            </a:pPr>
            <a:r>
              <a:rPr lang="en-US" sz="1400" dirty="0">
                <a:solidFill>
                  <a:srgbClr val="0000FF"/>
                </a:solidFill>
              </a:rPr>
              <a:t>The Comedy of Errors</a:t>
            </a:r>
            <a:r>
              <a:rPr lang="en-US" sz="1400" dirty="0">
                <a:solidFill>
                  <a:srgbClr val="000000"/>
                </a:solidFill>
              </a:rPr>
              <a:t>, by </a:t>
            </a:r>
            <a:r>
              <a:rPr lang="en-US" sz="1400" dirty="0">
                <a:solidFill>
                  <a:srgbClr val="0000FF"/>
                </a:solidFill>
              </a:rPr>
              <a:t> William Shakespeare</a:t>
            </a:r>
            <a:r>
              <a:rPr lang="en-US" sz="1400" dirty="0">
                <a:solidFill>
                  <a:srgbClr val="000000"/>
                </a:solidFill>
              </a:rPr>
              <a:t>, was</a:t>
            </a:r>
          </a:p>
          <a:p>
            <a:pPr marL="457200" lvl="1" indent="0">
              <a:buNone/>
            </a:pPr>
            <a:r>
              <a:rPr lang="en-US" sz="1400" dirty="0">
                <a:solidFill>
                  <a:srgbClr val="0000FF"/>
                </a:solidFill>
              </a:rPr>
              <a:t>The Comedy of Errors</a:t>
            </a:r>
            <a:r>
              <a:rPr lang="en-US" sz="1400" dirty="0">
                <a:solidFill>
                  <a:srgbClr val="000000"/>
                </a:solidFill>
              </a:rPr>
              <a:t>, by  </a:t>
            </a:r>
            <a:r>
              <a:rPr lang="en-US" sz="1400" dirty="0">
                <a:solidFill>
                  <a:srgbClr val="0000FF"/>
                </a:solidFill>
              </a:rPr>
              <a:t>William Shakespeare</a:t>
            </a:r>
            <a:r>
              <a:rPr lang="en-US" sz="1400" dirty="0">
                <a:solidFill>
                  <a:srgbClr val="000000"/>
                </a:solidFill>
              </a:rPr>
              <a:t>, is</a:t>
            </a:r>
          </a:p>
          <a:p>
            <a:pPr marL="457200" lvl="1" indent="0">
              <a:buNone/>
            </a:pPr>
            <a:r>
              <a:rPr lang="en-US" sz="1400" dirty="0" smtClean="0">
                <a:solidFill>
                  <a:srgbClr val="0000FF"/>
                </a:solidFill>
              </a:rPr>
              <a:t>The </a:t>
            </a:r>
            <a:r>
              <a:rPr lang="en-US" sz="1400" dirty="0">
                <a:solidFill>
                  <a:srgbClr val="0000FF"/>
                </a:solidFill>
              </a:rPr>
              <a:t>Comedy of Errors</a:t>
            </a:r>
            <a:r>
              <a:rPr lang="en-US" sz="1400" dirty="0">
                <a:solidFill>
                  <a:srgbClr val="000000"/>
                </a:solidFill>
              </a:rPr>
              <a:t>, one of </a:t>
            </a:r>
            <a:r>
              <a:rPr lang="en-US" sz="1400" dirty="0">
                <a:solidFill>
                  <a:srgbClr val="0000FF"/>
                </a:solidFill>
              </a:rPr>
              <a:t>William Shakespeare</a:t>
            </a:r>
            <a:r>
              <a:rPr lang="en-US" sz="1400" dirty="0">
                <a:solidFill>
                  <a:srgbClr val="000000"/>
                </a:solidFill>
              </a:rPr>
              <a:t>'s earliest attempts</a:t>
            </a:r>
          </a:p>
          <a:p>
            <a:pPr marL="457200" lvl="1" indent="0">
              <a:buNone/>
            </a:pPr>
            <a:r>
              <a:rPr lang="en-US" sz="1400" dirty="0">
                <a:solidFill>
                  <a:srgbClr val="0000FF"/>
                </a:solidFill>
              </a:rPr>
              <a:t>The Comedy of Errors</a:t>
            </a:r>
            <a:r>
              <a:rPr lang="en-US" sz="1400" dirty="0">
                <a:solidFill>
                  <a:srgbClr val="000000"/>
                </a:solidFill>
              </a:rPr>
              <a:t>, one of </a:t>
            </a:r>
            <a:r>
              <a:rPr lang="en-US" sz="1400" dirty="0">
                <a:solidFill>
                  <a:srgbClr val="0000FF"/>
                </a:solidFill>
              </a:rPr>
              <a:t>William Shakespeare</a:t>
            </a:r>
            <a:r>
              <a:rPr lang="en-US" sz="1400" dirty="0">
                <a:solidFill>
                  <a:srgbClr val="000000"/>
                </a:solidFill>
              </a:rPr>
              <a:t>'s most</a:t>
            </a:r>
          </a:p>
          <a:p>
            <a:r>
              <a:rPr lang="en-US" sz="2000" dirty="0" smtClean="0"/>
              <a:t>Extract patterns (group by middle, take longest common prefix/suffix</a:t>
            </a:r>
            <a:r>
              <a:rPr lang="en-US" dirty="0" smtClean="0"/>
              <a:t>)</a:t>
            </a:r>
            <a:endParaRPr lang="en-US" sz="2400" dirty="0"/>
          </a:p>
          <a:p>
            <a:pPr marL="457200" lvl="1" indent="0">
              <a:buNone/>
            </a:pPr>
            <a:r>
              <a:rPr lang="en-US" dirty="0" smtClean="0">
                <a:solidFill>
                  <a:srgbClr val="0000FF"/>
                </a:solidFill>
                <a:latin typeface="Courier"/>
                <a:cs typeface="Courier"/>
              </a:rPr>
              <a:t>?x </a:t>
            </a:r>
            <a:r>
              <a:rPr lang="en-US" dirty="0" smtClean="0">
                <a:latin typeface="Courier"/>
                <a:cs typeface="Courier"/>
              </a:rPr>
              <a:t>,</a:t>
            </a:r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smtClean="0">
                <a:latin typeface="Courier"/>
                <a:cs typeface="Courier"/>
              </a:rPr>
              <a:t>by </a:t>
            </a:r>
            <a:r>
              <a:rPr lang="en-US" dirty="0" smtClean="0">
                <a:solidFill>
                  <a:srgbClr val="0000FF"/>
                </a:solidFill>
                <a:latin typeface="Courier"/>
                <a:cs typeface="Courier"/>
              </a:rPr>
              <a:t>?y</a:t>
            </a:r>
            <a:r>
              <a:rPr lang="en-US" b="1" dirty="0" smtClean="0">
                <a:solidFill>
                  <a:srgbClr val="0000FF"/>
                </a:solidFill>
                <a:latin typeface="Courier"/>
                <a:cs typeface="Courier"/>
              </a:rPr>
              <a:t> </a:t>
            </a:r>
            <a:r>
              <a:rPr lang="en-US" b="1" dirty="0" smtClean="0">
                <a:latin typeface="Courier"/>
                <a:cs typeface="Courier"/>
              </a:rPr>
              <a:t>,           </a:t>
            </a:r>
            <a:r>
              <a:rPr lang="en-US" dirty="0" smtClean="0">
                <a:solidFill>
                  <a:srgbClr val="0000FF"/>
                </a:solidFill>
                <a:latin typeface="Courier"/>
                <a:cs typeface="Courier"/>
              </a:rPr>
              <a:t>?</a:t>
            </a:r>
            <a:r>
              <a:rPr lang="en-US" dirty="0">
                <a:solidFill>
                  <a:srgbClr val="0000FF"/>
                </a:solidFill>
                <a:latin typeface="Courier"/>
                <a:cs typeface="Courier"/>
              </a:rPr>
              <a:t>x </a:t>
            </a:r>
            <a:r>
              <a:rPr lang="en-US" dirty="0">
                <a:latin typeface="Courier"/>
                <a:cs typeface="Courier"/>
              </a:rPr>
              <a:t>, </a:t>
            </a:r>
            <a:r>
              <a:rPr lang="en-US" dirty="0" smtClean="0">
                <a:latin typeface="Courier"/>
                <a:cs typeface="Courier"/>
              </a:rPr>
              <a:t>one of </a:t>
            </a:r>
            <a:r>
              <a:rPr lang="en-US" dirty="0" smtClean="0">
                <a:solidFill>
                  <a:srgbClr val="0000FF"/>
                </a:solidFill>
                <a:latin typeface="Courier"/>
                <a:cs typeface="Courier"/>
              </a:rPr>
              <a:t>?</a:t>
            </a:r>
            <a:r>
              <a:rPr lang="en-US" dirty="0">
                <a:solidFill>
                  <a:srgbClr val="0000FF"/>
                </a:solidFill>
                <a:latin typeface="Courier"/>
                <a:cs typeface="Courier"/>
              </a:rPr>
              <a:t>y</a:t>
            </a:r>
            <a:r>
              <a:rPr lang="en-US" b="1" dirty="0">
                <a:solidFill>
                  <a:srgbClr val="0000FF"/>
                </a:solidFill>
                <a:latin typeface="Courier"/>
                <a:cs typeface="Courier"/>
              </a:rPr>
              <a:t> </a:t>
            </a:r>
            <a:r>
              <a:rPr lang="en-US" b="1" dirty="0" smtClean="0">
                <a:latin typeface="Courier"/>
                <a:cs typeface="Courier"/>
              </a:rPr>
              <a:t>‘s   </a:t>
            </a:r>
          </a:p>
          <a:p>
            <a:r>
              <a:rPr lang="en-US" sz="2000" dirty="0" smtClean="0">
                <a:latin typeface="Calibri"/>
                <a:cs typeface="Calibri"/>
              </a:rPr>
              <a:t>Now iterate, finding new seeds that match the pattern</a:t>
            </a:r>
            <a:endParaRPr lang="en-US" sz="2000" dirty="0">
              <a:latin typeface="Calibri"/>
              <a:cs typeface="Calibri"/>
            </a:endParaRPr>
          </a:p>
          <a:p>
            <a:pPr marL="457200" lvl="1" indent="0">
              <a:buNone/>
            </a:pPr>
            <a:endParaRPr lang="en-US" b="1" dirty="0" smtClean="0">
              <a:latin typeface="Courier"/>
              <a:cs typeface="Courier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09800" y="926070"/>
            <a:ext cx="67055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err="1" smtClean="0">
                <a:solidFill>
                  <a:prstClr val="black"/>
                </a:solidFill>
                <a:latin typeface="Lucida Sans" charset="0"/>
                <a:ea typeface="ＭＳ Ｐゴシック" charset="0"/>
              </a:rPr>
              <a:t>Brin</a:t>
            </a:r>
            <a:r>
              <a:rPr lang="en-US" sz="1200" dirty="0" smtClean="0">
                <a:solidFill>
                  <a:prstClr val="black"/>
                </a:solidFill>
                <a:latin typeface="Lucida Sans" charset="0"/>
                <a:ea typeface="ＭＳ Ｐゴシック" charset="0"/>
              </a:rPr>
              <a:t>, Sergei. 1998. Extracting Patterns and Relations from the World Wide Web.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1825299"/>
              </p:ext>
            </p:extLst>
          </p:nvPr>
        </p:nvGraphicFramePr>
        <p:xfrm>
          <a:off x="4795719" y="1251194"/>
          <a:ext cx="4343400" cy="14866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2514"/>
                <a:gridCol w="2550886"/>
              </a:tblGrid>
              <a:tr h="225599">
                <a:tc>
                  <a:txBody>
                    <a:bodyPr/>
                    <a:lstStyle/>
                    <a:p>
                      <a:pPr>
                        <a:lnSpc>
                          <a:spcPct val="60000"/>
                        </a:lnSpc>
                      </a:pPr>
                      <a:r>
                        <a:rPr lang="en-US" sz="1200" dirty="0" smtClean="0"/>
                        <a:t>Author</a:t>
                      </a:r>
                      <a:endParaRPr lang="en-US" sz="12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>
                        <a:lnSpc>
                          <a:spcPct val="60000"/>
                        </a:lnSpc>
                      </a:pPr>
                      <a:r>
                        <a:rPr lang="en-US" sz="1200" dirty="0" smtClean="0"/>
                        <a:t>Book</a:t>
                      </a:r>
                      <a:endParaRPr lang="en-US" sz="1200" dirty="0"/>
                    </a:p>
                  </a:txBody>
                  <a:tcPr marT="60960" marB="60960"/>
                </a:tc>
              </a:tr>
              <a:tr h="247152">
                <a:tc>
                  <a:txBody>
                    <a:bodyPr/>
                    <a:lstStyle/>
                    <a:p>
                      <a:pPr>
                        <a:lnSpc>
                          <a:spcPct val="60000"/>
                        </a:lnSpc>
                      </a:pPr>
                      <a:r>
                        <a:rPr lang="en-US" sz="1200" dirty="0" smtClean="0"/>
                        <a:t>Isaac Asimov</a:t>
                      </a:r>
                      <a:endParaRPr lang="en-US" sz="12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>
                        <a:lnSpc>
                          <a:spcPct val="60000"/>
                        </a:lnSpc>
                      </a:pPr>
                      <a:r>
                        <a:rPr lang="en-US" sz="1200" dirty="0" smtClean="0"/>
                        <a:t>The Robots</a:t>
                      </a:r>
                      <a:r>
                        <a:rPr lang="en-US" sz="1200" baseline="0" dirty="0" smtClean="0"/>
                        <a:t> of Dawn</a:t>
                      </a:r>
                      <a:endParaRPr lang="en-US" sz="1200" dirty="0"/>
                    </a:p>
                  </a:txBody>
                  <a:tcPr marT="60960" marB="60960"/>
                </a:tc>
              </a:tr>
              <a:tr h="287093">
                <a:tc>
                  <a:txBody>
                    <a:bodyPr/>
                    <a:lstStyle/>
                    <a:p>
                      <a:pPr>
                        <a:lnSpc>
                          <a:spcPct val="60000"/>
                        </a:lnSpc>
                      </a:pPr>
                      <a:r>
                        <a:rPr lang="en-US" sz="1200" dirty="0" smtClean="0"/>
                        <a:t>David </a:t>
                      </a:r>
                      <a:r>
                        <a:rPr lang="en-US" sz="1200" dirty="0" err="1" smtClean="0"/>
                        <a:t>Brin</a:t>
                      </a:r>
                      <a:endParaRPr lang="en-US" sz="12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>
                        <a:lnSpc>
                          <a:spcPct val="60000"/>
                        </a:lnSpc>
                      </a:pPr>
                      <a:r>
                        <a:rPr lang="en-US" sz="1200" dirty="0" err="1" smtClean="0"/>
                        <a:t>Startide</a:t>
                      </a:r>
                      <a:r>
                        <a:rPr lang="en-US" sz="1200" dirty="0" smtClean="0"/>
                        <a:t> Rising</a:t>
                      </a:r>
                      <a:endParaRPr lang="en-US" sz="1200" dirty="0"/>
                    </a:p>
                  </a:txBody>
                  <a:tcPr marT="60960" marB="60960"/>
                </a:tc>
              </a:tr>
              <a:tr h="240631">
                <a:tc>
                  <a:txBody>
                    <a:bodyPr/>
                    <a:lstStyle/>
                    <a:p>
                      <a:pPr>
                        <a:lnSpc>
                          <a:spcPct val="60000"/>
                        </a:lnSpc>
                      </a:pPr>
                      <a:r>
                        <a:rPr lang="en-US" sz="1200" dirty="0" smtClean="0"/>
                        <a:t>James </a:t>
                      </a:r>
                      <a:r>
                        <a:rPr lang="en-US" sz="1200" dirty="0" err="1" smtClean="0"/>
                        <a:t>Gleick</a:t>
                      </a:r>
                      <a:endParaRPr lang="en-US" sz="12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>
                        <a:lnSpc>
                          <a:spcPct val="60000"/>
                        </a:lnSpc>
                      </a:pPr>
                      <a:r>
                        <a:rPr lang="en-US" sz="1200" dirty="0" smtClean="0"/>
                        <a:t>Chaos: Making a New Science</a:t>
                      </a:r>
                      <a:endParaRPr lang="en-US" sz="1200" dirty="0"/>
                    </a:p>
                  </a:txBody>
                  <a:tcPr marT="60960" marB="60960"/>
                </a:tc>
              </a:tr>
              <a:tr h="248488">
                <a:tc>
                  <a:txBody>
                    <a:bodyPr/>
                    <a:lstStyle/>
                    <a:p>
                      <a:pPr>
                        <a:lnSpc>
                          <a:spcPct val="60000"/>
                        </a:lnSpc>
                      </a:pPr>
                      <a:r>
                        <a:rPr lang="en-US" sz="1200" dirty="0" smtClean="0"/>
                        <a:t>Charles Dickens</a:t>
                      </a:r>
                      <a:endParaRPr lang="en-US" sz="12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>
                        <a:lnSpc>
                          <a:spcPct val="60000"/>
                        </a:lnSpc>
                      </a:pPr>
                      <a:r>
                        <a:rPr lang="en-US" sz="1200" dirty="0" smtClean="0"/>
                        <a:t>Great Expectations</a:t>
                      </a:r>
                      <a:endParaRPr lang="en-US" sz="1200" dirty="0"/>
                    </a:p>
                  </a:txBody>
                  <a:tcPr marT="60960" marB="60960"/>
                </a:tc>
              </a:tr>
              <a:tr h="192176">
                <a:tc>
                  <a:txBody>
                    <a:bodyPr/>
                    <a:lstStyle/>
                    <a:p>
                      <a:pPr>
                        <a:lnSpc>
                          <a:spcPct val="60000"/>
                        </a:lnSpc>
                      </a:pPr>
                      <a:r>
                        <a:rPr lang="en-US" sz="1200" dirty="0" smtClean="0"/>
                        <a:t>William Shakespeare</a:t>
                      </a:r>
                      <a:endParaRPr lang="en-US" sz="12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>
                        <a:lnSpc>
                          <a:spcPct val="60000"/>
                        </a:lnSpc>
                      </a:pPr>
                      <a:r>
                        <a:rPr lang="en-US" sz="1200" dirty="0" smtClean="0"/>
                        <a:t>The Comedy of Errors</a:t>
                      </a:r>
                      <a:endParaRPr lang="en-US" sz="1200" dirty="0"/>
                    </a:p>
                  </a:txBody>
                  <a:tcPr marT="60960" marB="60960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473278" y="6601019"/>
            <a:ext cx="166584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D. Jurafsky</a:t>
            </a:r>
          </a:p>
        </p:txBody>
      </p:sp>
    </p:spTree>
    <p:extLst>
      <p:ext uri="{BB962C8B-B14F-4D97-AF65-F5344CB8AC3E}">
        <p14:creationId xmlns:p14="http://schemas.microsoft.com/office/powerpoint/2010/main" val="3409206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0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7500" y="1701800"/>
            <a:ext cx="4020082" cy="3454400"/>
          </a:xfrm>
          <a:prstGeom prst="rect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/>
            <a:tailEnd/>
          </a:ln>
        </p:spPr>
      </p:pic>
      <p:sp>
        <p:nvSpPr>
          <p:cNvPr id="256005" name="Rectangle 5"/>
          <p:cNvSpPr>
            <a:spLocks noGrp="1" noChangeArrowheads="1"/>
          </p:cNvSpPr>
          <p:nvPr>
            <p:ph type="title"/>
          </p:nvPr>
        </p:nvSpPr>
        <p:spPr>
          <a:xfrm>
            <a:off x="1371600" y="279400"/>
            <a:ext cx="7924800" cy="914400"/>
          </a:xfrm>
          <a:ln/>
        </p:spPr>
        <p:txBody>
          <a:bodyPr rIns="132080"/>
          <a:lstStyle/>
          <a:p>
            <a:r>
              <a:rPr lang="en-US" dirty="0"/>
              <a:t>Extracting </a:t>
            </a:r>
            <a:r>
              <a:rPr lang="en-US" dirty="0" smtClean="0"/>
              <a:t>Relation Triples from Text</a:t>
            </a:r>
            <a:endParaRPr lang="en-US" dirty="0"/>
          </a:p>
        </p:txBody>
      </p:sp>
      <p:sp>
        <p:nvSpPr>
          <p:cNvPr id="256008" name="Rectangle 8"/>
          <p:cNvSpPr>
            <a:spLocks/>
          </p:cNvSpPr>
          <p:nvPr/>
        </p:nvSpPr>
        <p:spPr bwMode="auto">
          <a:xfrm>
            <a:off x="5054600" y="2019300"/>
            <a:ext cx="3733800" cy="14224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>
            <a:prstTxWarp prst="textNoShape">
              <a:avLst/>
            </a:prstTxWarp>
          </a:bodyPr>
          <a:lstStyle/>
          <a:p>
            <a:pPr marL="39688"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black"/>
              </a:solidFill>
              <a:latin typeface="Lucida Sans" charset="0"/>
              <a:ea typeface="Arial" charset="0"/>
              <a:cs typeface="Arial" charset="0"/>
            </a:endParaRPr>
          </a:p>
        </p:txBody>
      </p:sp>
      <p:sp>
        <p:nvSpPr>
          <p:cNvPr id="256009" name="AutoShape 9"/>
          <p:cNvSpPr>
            <a:spLocks/>
          </p:cNvSpPr>
          <p:nvPr/>
        </p:nvSpPr>
        <p:spPr bwMode="auto">
          <a:xfrm rot="5407130">
            <a:off x="6769812" y="4229177"/>
            <a:ext cx="405765" cy="228444"/>
          </a:xfrm>
          <a:prstGeom prst="rightArrow">
            <a:avLst>
              <a:gd name="adj1" fmla="val 20000"/>
              <a:gd name="adj2" fmla="val 96003"/>
            </a:avLst>
          </a:prstGeom>
          <a:solidFill>
            <a:srgbClr val="000000"/>
          </a:solidFill>
          <a:ln w="254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Lucida Sans" charset="0"/>
              <a:ea typeface="ＭＳ Ｐゴシック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48200" y="1193802"/>
            <a:ext cx="4191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ea typeface="ＭＳ Ｐゴシック" charset="0"/>
              </a:rPr>
              <a:t> </a:t>
            </a:r>
            <a:r>
              <a:rPr lang="en-US" sz="2000" dirty="0">
                <a:solidFill>
                  <a:prstClr val="black"/>
                </a:solidFill>
                <a:ea typeface="ＭＳ Ｐゴシック" charset="0"/>
              </a:rPr>
              <a:t>The </a:t>
            </a:r>
            <a:r>
              <a:rPr lang="en-US" sz="2000" dirty="0">
                <a:solidFill>
                  <a:srgbClr val="0000FF"/>
                </a:solidFill>
                <a:ea typeface="ＭＳ Ｐゴシック" charset="0"/>
              </a:rPr>
              <a:t>Leland Stanford Junior University, commonly referred to as Stanford University or Stanford</a:t>
            </a:r>
            <a:r>
              <a:rPr lang="en-US" sz="2000" dirty="0">
                <a:solidFill>
                  <a:prstClr val="black"/>
                </a:solidFill>
                <a:ea typeface="ＭＳ Ｐゴシック" charset="0"/>
              </a:rPr>
              <a:t>, is an American private </a:t>
            </a:r>
            <a:r>
              <a:rPr lang="en-US" sz="2000" dirty="0">
                <a:solidFill>
                  <a:srgbClr val="660066"/>
                </a:solidFill>
                <a:ea typeface="ＭＳ Ｐゴシック" charset="0"/>
              </a:rPr>
              <a:t>research university </a:t>
            </a:r>
            <a:r>
              <a:rPr lang="en-US" sz="2000" dirty="0">
                <a:solidFill>
                  <a:srgbClr val="008000"/>
                </a:solidFill>
                <a:ea typeface="ＭＳ Ｐゴシック" charset="0"/>
              </a:rPr>
              <a:t>located in Stanford, California</a:t>
            </a:r>
            <a:r>
              <a:rPr lang="en-US" sz="2000" dirty="0">
                <a:solidFill>
                  <a:prstClr val="black"/>
                </a:solidFill>
                <a:ea typeface="ＭＳ Ｐゴシック" charset="0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ea typeface="ＭＳ Ｐゴシック" charset="0"/>
              </a:rPr>
              <a:t>… </a:t>
            </a:r>
            <a:r>
              <a:rPr lang="en-US" sz="2000" dirty="0">
                <a:solidFill>
                  <a:srgbClr val="FF0000"/>
                </a:solidFill>
                <a:ea typeface="ＭＳ Ｐゴシック" charset="0"/>
              </a:rPr>
              <a:t>near Palo Alto, </a:t>
            </a:r>
            <a:r>
              <a:rPr lang="en-US" sz="2000" dirty="0" smtClean="0">
                <a:solidFill>
                  <a:srgbClr val="FF0000"/>
                </a:solidFill>
                <a:ea typeface="ＭＳ Ｐゴシック" charset="0"/>
              </a:rPr>
              <a:t>California</a:t>
            </a:r>
            <a:r>
              <a:rPr lang="en-US" sz="2000" dirty="0" smtClean="0">
                <a:solidFill>
                  <a:srgbClr val="FF6600"/>
                </a:solidFill>
                <a:ea typeface="ＭＳ Ｐゴシック" charset="0"/>
              </a:rPr>
              <a:t>… </a:t>
            </a:r>
            <a:r>
              <a:rPr lang="en-US" sz="2000" dirty="0">
                <a:solidFill>
                  <a:srgbClr val="FF6600"/>
                </a:solidFill>
                <a:ea typeface="ＭＳ Ｐゴシック" charset="0"/>
              </a:rPr>
              <a:t>Leland </a:t>
            </a:r>
            <a:r>
              <a:rPr lang="en-US" sz="2000" dirty="0" smtClean="0">
                <a:solidFill>
                  <a:srgbClr val="FF6600"/>
                </a:solidFill>
                <a:ea typeface="ＭＳ Ｐゴシック" charset="0"/>
              </a:rPr>
              <a:t>Stanford…founded </a:t>
            </a:r>
            <a:r>
              <a:rPr lang="en-US" sz="2000" dirty="0">
                <a:solidFill>
                  <a:srgbClr val="FF6600"/>
                </a:solidFill>
                <a:ea typeface="ＭＳ Ｐゴシック" charset="0"/>
              </a:rPr>
              <a:t>the university in 1891</a:t>
            </a:r>
          </a:p>
        </p:txBody>
      </p:sp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3400" y="1193802"/>
            <a:ext cx="6159500" cy="5292772"/>
          </a:xfrm>
          <a:prstGeom prst="rect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/>
            <a:tailEnd/>
          </a:ln>
        </p:spPr>
      </p:pic>
      <p:sp>
        <p:nvSpPr>
          <p:cNvPr id="256006" name="Rectangle 6"/>
          <p:cNvSpPr>
            <a:spLocks/>
          </p:cNvSpPr>
          <p:nvPr/>
        </p:nvSpPr>
        <p:spPr bwMode="auto">
          <a:xfrm>
            <a:off x="4495800" y="4648200"/>
            <a:ext cx="4572000" cy="2006600"/>
          </a:xfrm>
          <a:prstGeom prst="rect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40639" bIns="0">
            <a:prstTxWarp prst="textNoShape">
              <a:avLst/>
            </a:prstTxWarp>
          </a:bodyPr>
          <a:lstStyle/>
          <a:p>
            <a:pPr marL="39688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0000FF"/>
                </a:solidFill>
                <a:latin typeface="Lucida Sans" charset="0"/>
                <a:ea typeface="Arial" charset="0"/>
                <a:cs typeface="Arial" charset="0"/>
              </a:rPr>
              <a:t>Stanford</a:t>
            </a:r>
            <a:r>
              <a:rPr lang="en-US" sz="1600" i="1" dirty="0" smtClean="0">
                <a:solidFill>
                  <a:srgbClr val="0000FF"/>
                </a:solidFill>
                <a:latin typeface="Lucida Sans" charset="0"/>
                <a:ea typeface="Arial" charset="0"/>
                <a:cs typeface="Arial" charset="0"/>
              </a:rPr>
              <a:t> </a:t>
            </a:r>
            <a:r>
              <a:rPr lang="en-US" sz="1600" dirty="0">
                <a:solidFill>
                  <a:srgbClr val="0000FF"/>
                </a:solidFill>
                <a:latin typeface="Lucida Sans" charset="0"/>
                <a:ea typeface="Arial" charset="0"/>
                <a:cs typeface="Arial" charset="0"/>
              </a:rPr>
              <a:t>EQ </a:t>
            </a:r>
            <a:r>
              <a:rPr lang="en-US" sz="1600" dirty="0" smtClean="0">
                <a:solidFill>
                  <a:srgbClr val="0000FF"/>
                </a:solidFill>
                <a:latin typeface="Lucida Sans" charset="0"/>
                <a:ea typeface="Arial" charset="0"/>
                <a:cs typeface="Arial" charset="0"/>
              </a:rPr>
              <a:t>Leland Stanford Junior University</a:t>
            </a:r>
            <a:endParaRPr lang="en-US" sz="1600" dirty="0">
              <a:solidFill>
                <a:srgbClr val="0000FF"/>
              </a:solidFill>
              <a:latin typeface="Lucida Sans" charset="0"/>
              <a:ea typeface="Arial" charset="0"/>
              <a:cs typeface="Arial" charset="0"/>
            </a:endParaRPr>
          </a:p>
          <a:p>
            <a:pPr marL="39688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008000"/>
                </a:solidFill>
                <a:latin typeface="Lucida Sans" charset="0"/>
                <a:ea typeface="Arial" charset="0"/>
                <a:cs typeface="Arial" charset="0"/>
              </a:rPr>
              <a:t>Stanford</a:t>
            </a:r>
            <a:r>
              <a:rPr lang="en-US" sz="1600" i="1" dirty="0" smtClean="0">
                <a:solidFill>
                  <a:srgbClr val="008000"/>
                </a:solidFill>
                <a:latin typeface="Lucida Sans" charset="0"/>
                <a:ea typeface="Arial" charset="0"/>
                <a:cs typeface="Arial" charset="0"/>
              </a:rPr>
              <a:t> </a:t>
            </a:r>
            <a:r>
              <a:rPr lang="en-US" sz="1600" dirty="0" smtClean="0">
                <a:solidFill>
                  <a:srgbClr val="008000"/>
                </a:solidFill>
                <a:latin typeface="Lucida Sans" charset="0"/>
                <a:ea typeface="Arial" charset="0"/>
                <a:cs typeface="Arial" charset="0"/>
              </a:rPr>
              <a:t>LOC-IN California</a:t>
            </a:r>
          </a:p>
          <a:p>
            <a:pPr marL="39688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660066"/>
                </a:solidFill>
                <a:latin typeface="Lucida Sans" charset="0"/>
                <a:ea typeface="Arial" charset="0"/>
                <a:cs typeface="Arial" charset="0"/>
              </a:rPr>
              <a:t>Stanford</a:t>
            </a:r>
            <a:r>
              <a:rPr lang="en-US" sz="1600" i="1" dirty="0" smtClean="0">
                <a:solidFill>
                  <a:srgbClr val="660066"/>
                </a:solidFill>
                <a:latin typeface="Lucida Sans" charset="0"/>
                <a:ea typeface="Arial" charset="0"/>
                <a:cs typeface="Arial" charset="0"/>
              </a:rPr>
              <a:t> </a:t>
            </a:r>
            <a:r>
              <a:rPr lang="en-US" sz="1600" dirty="0" smtClean="0">
                <a:solidFill>
                  <a:srgbClr val="660066"/>
                </a:solidFill>
                <a:latin typeface="Lucida Sans" charset="0"/>
                <a:ea typeface="Arial" charset="0"/>
                <a:cs typeface="Arial" charset="0"/>
              </a:rPr>
              <a:t>IS</a:t>
            </a:r>
            <a:r>
              <a:rPr lang="en-US" sz="1600" dirty="0">
                <a:solidFill>
                  <a:srgbClr val="660066"/>
                </a:solidFill>
                <a:latin typeface="Lucida Sans" charset="0"/>
                <a:ea typeface="Arial" charset="0"/>
                <a:cs typeface="Arial" charset="0"/>
              </a:rPr>
              <a:t>-A </a:t>
            </a:r>
            <a:r>
              <a:rPr lang="en-US" sz="1600" dirty="0" smtClean="0">
                <a:solidFill>
                  <a:srgbClr val="660066"/>
                </a:solidFill>
                <a:latin typeface="Lucida Sans" charset="0"/>
                <a:ea typeface="Arial" charset="0"/>
                <a:cs typeface="Arial" charset="0"/>
              </a:rPr>
              <a:t>research university</a:t>
            </a:r>
            <a:endParaRPr lang="en-US" sz="1600" dirty="0">
              <a:solidFill>
                <a:srgbClr val="660066"/>
              </a:solidFill>
              <a:latin typeface="Lucida Sans" charset="0"/>
              <a:ea typeface="Arial" charset="0"/>
              <a:cs typeface="Arial" charset="0"/>
            </a:endParaRPr>
          </a:p>
          <a:p>
            <a:pPr marL="39688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FF0000"/>
                </a:solidFill>
                <a:latin typeface="Lucida Sans" charset="0"/>
                <a:ea typeface="Arial" charset="0"/>
                <a:cs typeface="Arial" charset="0"/>
              </a:rPr>
              <a:t>Stanford</a:t>
            </a:r>
            <a:r>
              <a:rPr lang="en-US" sz="1600" i="1" dirty="0" smtClean="0">
                <a:solidFill>
                  <a:srgbClr val="FF0000"/>
                </a:solidFill>
                <a:latin typeface="Lucida Sans" charset="0"/>
                <a:ea typeface="Arial" charset="0"/>
                <a:cs typeface="Arial" charset="0"/>
              </a:rPr>
              <a:t> </a:t>
            </a:r>
            <a:r>
              <a:rPr lang="en-US" sz="1600" dirty="0" smtClean="0">
                <a:solidFill>
                  <a:srgbClr val="FF0000"/>
                </a:solidFill>
                <a:latin typeface="Lucida Sans" charset="0"/>
                <a:ea typeface="Arial" charset="0"/>
                <a:cs typeface="Arial" charset="0"/>
              </a:rPr>
              <a:t>LOC-NEAR Palo Alto</a:t>
            </a:r>
            <a:endParaRPr lang="en-US" sz="1600" dirty="0">
              <a:solidFill>
                <a:srgbClr val="FF0000"/>
              </a:solidFill>
              <a:latin typeface="Lucida Sans" charset="0"/>
              <a:ea typeface="Arial" charset="0"/>
              <a:cs typeface="Arial" charset="0"/>
            </a:endParaRPr>
          </a:p>
          <a:p>
            <a:pPr marL="39688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FF6600"/>
                </a:solidFill>
                <a:latin typeface="Lucida Sans" charset="0"/>
                <a:ea typeface="Arial" charset="0"/>
                <a:cs typeface="Arial" charset="0"/>
              </a:rPr>
              <a:t>Stanford</a:t>
            </a:r>
            <a:r>
              <a:rPr lang="en-US" sz="1600" i="1" dirty="0" smtClean="0">
                <a:solidFill>
                  <a:srgbClr val="FF6600"/>
                </a:solidFill>
                <a:latin typeface="Lucida Sans" charset="0"/>
                <a:ea typeface="Arial" charset="0"/>
                <a:cs typeface="Arial" charset="0"/>
              </a:rPr>
              <a:t> </a:t>
            </a:r>
            <a:r>
              <a:rPr lang="en-US" sz="1600" dirty="0" smtClean="0">
                <a:solidFill>
                  <a:srgbClr val="FF6600"/>
                </a:solidFill>
                <a:latin typeface="Lucida Sans" charset="0"/>
                <a:ea typeface="Arial" charset="0"/>
                <a:cs typeface="Arial" charset="0"/>
              </a:rPr>
              <a:t>FOUNDED</a:t>
            </a:r>
            <a:r>
              <a:rPr lang="en-US" sz="1600" dirty="0">
                <a:solidFill>
                  <a:srgbClr val="FF6600"/>
                </a:solidFill>
                <a:latin typeface="Lucida Sans" charset="0"/>
                <a:ea typeface="Arial" charset="0"/>
                <a:cs typeface="Arial" charset="0"/>
              </a:rPr>
              <a:t>-IN </a:t>
            </a:r>
            <a:r>
              <a:rPr lang="en-US" sz="1600" dirty="0" smtClean="0">
                <a:solidFill>
                  <a:srgbClr val="FF6600"/>
                </a:solidFill>
                <a:latin typeface="Lucida Sans" charset="0"/>
                <a:ea typeface="Arial" charset="0"/>
                <a:cs typeface="Arial" charset="0"/>
              </a:rPr>
              <a:t>1891</a:t>
            </a:r>
          </a:p>
          <a:p>
            <a:pPr marL="39688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FF6600"/>
                </a:solidFill>
                <a:latin typeface="Lucida Sans" charset="0"/>
                <a:ea typeface="Arial" charset="0"/>
                <a:cs typeface="Arial" charset="0"/>
              </a:rPr>
              <a:t>Stanford FOUNDER Leland Stanford</a:t>
            </a:r>
            <a:endParaRPr lang="en-US" sz="1600" dirty="0">
              <a:solidFill>
                <a:srgbClr val="FF6600"/>
              </a:solidFill>
              <a:latin typeface="Lucida Sans" charset="0"/>
              <a:ea typeface="Arial" charset="0"/>
              <a:cs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73278" y="6601019"/>
            <a:ext cx="166584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D. Jurafsky</a:t>
            </a:r>
          </a:p>
        </p:txBody>
      </p:sp>
    </p:spTree>
    <p:extLst>
      <p:ext uri="{BB962C8B-B14F-4D97-AF65-F5344CB8AC3E}">
        <p14:creationId xmlns:p14="http://schemas.microsoft.com/office/powerpoint/2010/main" val="34648624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09" grpId="0" animBg="1"/>
      <p:bldP spid="2" grpId="0"/>
      <p:bldP spid="256006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-25400"/>
            <a:ext cx="3810000" cy="914400"/>
          </a:xfrm>
        </p:spPr>
        <p:txBody>
          <a:bodyPr/>
          <a:lstStyle/>
          <a:p>
            <a:r>
              <a:rPr lang="en-US" sz="3800" dirty="0"/>
              <a:t/>
            </a:r>
            <a:br>
              <a:rPr lang="en-US" sz="3800" dirty="0"/>
            </a:br>
            <a:r>
              <a:rPr lang="en-US" sz="3800" dirty="0" smtClean="0"/>
              <a:t>Snowball</a:t>
            </a:r>
            <a:endParaRPr lang="en-US" sz="3800" dirty="0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81000" y="1600200"/>
            <a:ext cx="8610600" cy="3556000"/>
          </a:xfrm>
        </p:spPr>
        <p:txBody>
          <a:bodyPr/>
          <a:lstStyle/>
          <a:p>
            <a:r>
              <a:rPr lang="en-US" dirty="0" smtClean="0">
                <a:latin typeface="Calibri"/>
                <a:cs typeface="Calibri"/>
              </a:rPr>
              <a:t>Similar iterative algorithm</a:t>
            </a:r>
          </a:p>
          <a:p>
            <a:endParaRPr lang="en-US" dirty="0">
              <a:latin typeface="Calibri"/>
              <a:cs typeface="Calibri"/>
            </a:endParaRPr>
          </a:p>
          <a:p>
            <a:endParaRPr lang="en-US" dirty="0" smtClean="0">
              <a:latin typeface="Calibri"/>
              <a:cs typeface="Calibri"/>
            </a:endParaRPr>
          </a:p>
          <a:p>
            <a:pPr>
              <a:lnSpc>
                <a:spcPct val="110000"/>
              </a:lnSpc>
            </a:pPr>
            <a:r>
              <a:rPr lang="en-US" dirty="0" smtClean="0">
                <a:latin typeface="Calibri"/>
                <a:cs typeface="Calibri"/>
              </a:rPr>
              <a:t>Group instances w/similar prefix, middle, suffix, extract patterns</a:t>
            </a:r>
          </a:p>
          <a:p>
            <a:pPr lvl="1">
              <a:lnSpc>
                <a:spcPct val="110000"/>
              </a:lnSpc>
            </a:pPr>
            <a:r>
              <a:rPr lang="en-US" dirty="0" smtClean="0">
                <a:latin typeface="Calibri"/>
                <a:cs typeface="Calibri"/>
              </a:rPr>
              <a:t>But require </a:t>
            </a:r>
            <a:r>
              <a:rPr lang="en-US" dirty="0">
                <a:latin typeface="Calibri"/>
                <a:cs typeface="Calibri"/>
              </a:rPr>
              <a:t>that X and Y be named </a:t>
            </a:r>
            <a:r>
              <a:rPr lang="en-US" dirty="0" smtClean="0">
                <a:latin typeface="Calibri"/>
                <a:cs typeface="Calibri"/>
              </a:rPr>
              <a:t>entities</a:t>
            </a:r>
          </a:p>
          <a:p>
            <a:pPr lvl="1"/>
            <a:r>
              <a:rPr lang="en-US" dirty="0" smtClean="0">
                <a:latin typeface="Calibri"/>
                <a:cs typeface="Calibri"/>
              </a:rPr>
              <a:t>And compute a confidence for each pattern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70661" name="Rectangle 5"/>
          <p:cNvSpPr>
            <a:spLocks noChangeArrowheads="1"/>
          </p:cNvSpPr>
          <p:nvPr/>
        </p:nvSpPr>
        <p:spPr bwMode="auto">
          <a:xfrm>
            <a:off x="3562350" y="5285713"/>
            <a:ext cx="3600450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en-US" sz="2000" dirty="0" smtClean="0">
                <a:solidFill>
                  <a:prstClr val="black"/>
                </a:solidFill>
                <a:latin typeface="Courier"/>
                <a:ea typeface="Arial" charset="0"/>
                <a:cs typeface="Courier"/>
              </a:rPr>
              <a:t>{’s, in,</a:t>
            </a:r>
            <a:r>
              <a:rPr lang="en-US" sz="2000" dirty="0">
                <a:solidFill>
                  <a:prstClr val="black"/>
                </a:solidFill>
                <a:latin typeface="Courier"/>
                <a:ea typeface="Arial" charset="0"/>
                <a:cs typeface="Courier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Courier"/>
                <a:ea typeface="Arial" charset="0"/>
                <a:cs typeface="Courier"/>
              </a:rPr>
              <a:t>headquarters}</a:t>
            </a:r>
            <a:endParaRPr lang="en-US" sz="2000" dirty="0">
              <a:solidFill>
                <a:prstClr val="black"/>
              </a:solidFill>
              <a:latin typeface="Courier"/>
              <a:ea typeface="Arial" charset="0"/>
              <a:cs typeface="Courier"/>
            </a:endParaRPr>
          </a:p>
        </p:txBody>
      </p:sp>
      <p:sp>
        <p:nvSpPr>
          <p:cNvPr id="70668" name="Rectangle 12"/>
          <p:cNvSpPr>
            <a:spLocks noChangeArrowheads="1"/>
          </p:cNvSpPr>
          <p:nvPr/>
        </p:nvSpPr>
        <p:spPr bwMode="auto">
          <a:xfrm>
            <a:off x="3181350" y="6075019"/>
            <a:ext cx="1924050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en-US" sz="2000" dirty="0" smtClean="0">
                <a:solidFill>
                  <a:prstClr val="black"/>
                </a:solidFill>
                <a:latin typeface="Courier"/>
                <a:ea typeface="Arial" charset="0"/>
                <a:cs typeface="Courier"/>
              </a:rPr>
              <a:t>{in, based}</a:t>
            </a:r>
            <a:endParaRPr lang="en-US" sz="2000" dirty="0">
              <a:solidFill>
                <a:prstClr val="black"/>
              </a:solidFill>
              <a:latin typeface="Courier"/>
              <a:ea typeface="Arial" charset="0"/>
              <a:cs typeface="Courier"/>
            </a:endParaRPr>
          </a:p>
        </p:txBody>
      </p:sp>
      <p:sp>
        <p:nvSpPr>
          <p:cNvPr id="70670" name="Text Box 14"/>
          <p:cNvSpPr txBox="1">
            <a:spLocks noChangeArrowheads="1"/>
          </p:cNvSpPr>
          <p:nvPr/>
        </p:nvSpPr>
        <p:spPr bwMode="auto">
          <a:xfrm>
            <a:off x="5181603" y="6045120"/>
            <a:ext cx="1997663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en-US" sz="2000" dirty="0">
                <a:solidFill>
                  <a:srgbClr val="FF0000"/>
                </a:solidFill>
                <a:latin typeface="Tahoma" charset="0"/>
                <a:ea typeface="Arial" charset="0"/>
                <a:cs typeface="Arial" charset="0"/>
              </a:rPr>
              <a:t>ORGANIZATION</a:t>
            </a:r>
          </a:p>
        </p:txBody>
      </p:sp>
      <p:sp>
        <p:nvSpPr>
          <p:cNvPr id="70672" name="Text Box 16"/>
          <p:cNvSpPr txBox="1">
            <a:spLocks noChangeArrowheads="1"/>
          </p:cNvSpPr>
          <p:nvPr/>
        </p:nvSpPr>
        <p:spPr bwMode="auto">
          <a:xfrm>
            <a:off x="1428750" y="6045120"/>
            <a:ext cx="1466850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FF"/>
                </a:solidFill>
                <a:latin typeface="Tahoma" charset="0"/>
                <a:ea typeface="Arial" charset="0"/>
                <a:cs typeface="Arial" charset="0"/>
              </a:rPr>
              <a:t>LOCATION 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4776967"/>
              </p:ext>
            </p:extLst>
          </p:nvPr>
        </p:nvGraphicFramePr>
        <p:xfrm>
          <a:off x="4876800" y="1340070"/>
          <a:ext cx="4267200" cy="16149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2337"/>
                <a:gridCol w="2614863"/>
              </a:tblGrid>
              <a:tr h="420764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en-US" sz="2100" dirty="0" smtClean="0"/>
                        <a:t>Organization</a:t>
                      </a:r>
                      <a:endParaRPr lang="en-US" sz="21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en-US" sz="2100" dirty="0" smtClean="0"/>
                        <a:t>Location of Headquarters</a:t>
                      </a:r>
                      <a:endParaRPr lang="en-US" sz="2100" dirty="0"/>
                    </a:p>
                  </a:txBody>
                  <a:tcPr marT="60960" marB="60960"/>
                </a:tc>
              </a:tr>
              <a:tr h="349504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en-US" sz="2100" dirty="0" smtClean="0"/>
                        <a:t>Microsoft</a:t>
                      </a:r>
                      <a:endParaRPr lang="en-US" sz="21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en-US" sz="2100" dirty="0" smtClean="0"/>
                        <a:t>Redmond</a:t>
                      </a:r>
                      <a:endParaRPr lang="en-US" sz="2100" dirty="0"/>
                    </a:p>
                  </a:txBody>
                  <a:tcPr marT="60960" marB="60960"/>
                </a:tc>
              </a:tr>
              <a:tr h="349504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en-US" sz="2100" dirty="0" smtClean="0"/>
                        <a:t>Exxon</a:t>
                      </a:r>
                      <a:endParaRPr lang="en-US" sz="21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en-US" sz="2100" dirty="0" smtClean="0"/>
                        <a:t>Irving</a:t>
                      </a:r>
                      <a:endParaRPr lang="en-US" sz="2100" dirty="0"/>
                    </a:p>
                  </a:txBody>
                  <a:tcPr marT="60960" marB="60960"/>
                </a:tc>
              </a:tr>
              <a:tr h="240602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en-US" sz="2100" dirty="0" smtClean="0"/>
                        <a:t>IBM</a:t>
                      </a:r>
                      <a:endParaRPr lang="en-US" sz="21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en-US" sz="2100" dirty="0" smtClean="0"/>
                        <a:t>Armonk</a:t>
                      </a:r>
                      <a:endParaRPr lang="en-US" sz="2100" dirty="0"/>
                    </a:p>
                  </a:txBody>
                  <a:tcPr marT="60960" marB="60960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124200" y="787400"/>
            <a:ext cx="601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prstClr val="black"/>
                </a:solidFill>
                <a:latin typeface="Lucida Sans" charset="0"/>
                <a:ea typeface="ＭＳ Ｐゴシック" charset="0"/>
              </a:rPr>
              <a:t>E. </a:t>
            </a:r>
            <a:r>
              <a:rPr lang="en-US" sz="1400" dirty="0" err="1" smtClean="0">
                <a:solidFill>
                  <a:prstClr val="black"/>
                </a:solidFill>
                <a:latin typeface="Lucida Sans" charset="0"/>
                <a:ea typeface="ＭＳ Ｐゴシック" charset="0"/>
              </a:rPr>
              <a:t>Agichtein</a:t>
            </a:r>
            <a:r>
              <a:rPr lang="en-US" sz="1400" dirty="0" smtClean="0">
                <a:solidFill>
                  <a:prstClr val="black"/>
                </a:solidFill>
                <a:latin typeface="Lucida Sans" charset="0"/>
                <a:ea typeface="ＭＳ Ｐゴシック" charset="0"/>
              </a:rPr>
              <a:t> </a:t>
            </a:r>
            <a:r>
              <a:rPr lang="en-US" sz="1400" dirty="0">
                <a:solidFill>
                  <a:prstClr val="black"/>
                </a:solidFill>
                <a:latin typeface="Lucida Sans" charset="0"/>
                <a:ea typeface="ＭＳ Ｐゴシック" charset="0"/>
              </a:rPr>
              <a:t>and </a:t>
            </a:r>
            <a:r>
              <a:rPr lang="en-US" sz="1400" dirty="0" smtClean="0">
                <a:solidFill>
                  <a:prstClr val="black"/>
                </a:solidFill>
                <a:latin typeface="Lucida Sans" charset="0"/>
                <a:ea typeface="ＭＳ Ｐゴシック" charset="0"/>
              </a:rPr>
              <a:t>L. </a:t>
            </a:r>
            <a:r>
              <a:rPr lang="en-US" sz="1400" dirty="0" err="1" smtClean="0">
                <a:solidFill>
                  <a:prstClr val="black"/>
                </a:solidFill>
                <a:latin typeface="Lucida Sans" charset="0"/>
                <a:ea typeface="ＭＳ Ｐゴシック" charset="0"/>
              </a:rPr>
              <a:t>Gravano</a:t>
            </a:r>
            <a:r>
              <a:rPr lang="en-US" sz="1400" dirty="0" smtClean="0">
                <a:solidFill>
                  <a:prstClr val="black"/>
                </a:solidFill>
                <a:latin typeface="Lucida Sans" charset="0"/>
                <a:ea typeface="ＭＳ Ｐゴシック" charset="0"/>
              </a:rPr>
              <a:t> </a:t>
            </a:r>
            <a:r>
              <a:rPr lang="en-US" sz="1400" dirty="0">
                <a:solidFill>
                  <a:prstClr val="black"/>
                </a:solidFill>
                <a:latin typeface="Lucida Sans" charset="0"/>
                <a:ea typeface="ＭＳ Ｐゴシック" charset="0"/>
              </a:rPr>
              <a:t>2000. Snowball: Extracting Relations </a:t>
            </a:r>
            <a:endParaRPr lang="en-US" sz="1400" dirty="0" smtClean="0">
              <a:solidFill>
                <a:prstClr val="black"/>
              </a:solidFill>
              <a:latin typeface="Lucida Sans" charset="0"/>
              <a:ea typeface="ＭＳ Ｐゴシック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prstClr val="black"/>
                </a:solidFill>
                <a:latin typeface="Lucida Sans" charset="0"/>
                <a:ea typeface="ＭＳ Ｐゴシック" charset="0"/>
              </a:rPr>
              <a:t>from </a:t>
            </a:r>
            <a:r>
              <a:rPr lang="en-US" sz="1400" dirty="0">
                <a:solidFill>
                  <a:prstClr val="black"/>
                </a:solidFill>
                <a:latin typeface="Lucida Sans" charset="0"/>
                <a:ea typeface="ＭＳ Ｐゴシック" charset="0"/>
              </a:rPr>
              <a:t>Large Plain-Text </a:t>
            </a:r>
            <a:r>
              <a:rPr lang="en-US" sz="1400" dirty="0" smtClean="0">
                <a:solidFill>
                  <a:prstClr val="black"/>
                </a:solidFill>
                <a:latin typeface="Lucida Sans" charset="0"/>
                <a:ea typeface="ＭＳ Ｐゴシック" charset="0"/>
              </a:rPr>
              <a:t>Collections. ICDL </a:t>
            </a:r>
            <a:endParaRPr lang="en-US" sz="1400" dirty="0">
              <a:solidFill>
                <a:prstClr val="black"/>
              </a:solidFill>
              <a:ea typeface="ＭＳ Ｐゴシック" charset="0"/>
            </a:endParaRPr>
          </a:p>
        </p:txBody>
      </p:sp>
      <p:sp>
        <p:nvSpPr>
          <p:cNvPr id="25" name="Text Box 14"/>
          <p:cNvSpPr txBox="1">
            <a:spLocks noChangeArrowheads="1"/>
          </p:cNvSpPr>
          <p:nvPr/>
        </p:nvSpPr>
        <p:spPr bwMode="auto">
          <a:xfrm>
            <a:off x="1447802" y="5285713"/>
            <a:ext cx="1997663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en-US" sz="2000" dirty="0">
                <a:solidFill>
                  <a:srgbClr val="FF0000"/>
                </a:solidFill>
                <a:latin typeface="Tahoma" charset="0"/>
                <a:ea typeface="Arial" charset="0"/>
                <a:cs typeface="Arial" charset="0"/>
              </a:rPr>
              <a:t>ORGANIZATION</a:t>
            </a:r>
          </a:p>
        </p:txBody>
      </p:sp>
      <p:sp>
        <p:nvSpPr>
          <p:cNvPr id="28" name="Text Box 16"/>
          <p:cNvSpPr txBox="1">
            <a:spLocks noChangeArrowheads="1"/>
          </p:cNvSpPr>
          <p:nvPr/>
        </p:nvSpPr>
        <p:spPr bwMode="auto">
          <a:xfrm>
            <a:off x="7372350" y="5285713"/>
            <a:ext cx="1466850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FF"/>
                </a:solidFill>
                <a:latin typeface="Tahoma" charset="0"/>
                <a:ea typeface="Arial" charset="0"/>
                <a:cs typeface="Arial" charset="0"/>
              </a:rPr>
              <a:t>LOCATION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5802" y="5251849"/>
            <a:ext cx="5725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prstClr val="black"/>
                </a:solidFill>
                <a:ea typeface="ＭＳ Ｐゴシック" charset="0"/>
              </a:rPr>
              <a:t>.69</a:t>
            </a:r>
            <a:endParaRPr lang="en-US" sz="2400" dirty="0">
              <a:solidFill>
                <a:prstClr val="black"/>
              </a:solidFill>
              <a:ea typeface="ＭＳ Ｐゴシック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48448" y="5963049"/>
            <a:ext cx="5725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prstClr val="black"/>
                </a:solidFill>
                <a:ea typeface="ＭＳ Ｐゴシック" charset="0"/>
              </a:rPr>
              <a:t>.75</a:t>
            </a:r>
            <a:endParaRPr lang="en-US" sz="2400" dirty="0">
              <a:solidFill>
                <a:prstClr val="black"/>
              </a:solidFill>
              <a:ea typeface="ＭＳ Ｐゴシック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473278" y="6601019"/>
            <a:ext cx="166584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D. Jurafsky</a:t>
            </a:r>
          </a:p>
        </p:txBody>
      </p:sp>
    </p:spTree>
    <p:extLst>
      <p:ext uri="{BB962C8B-B14F-4D97-AF65-F5344CB8AC3E}">
        <p14:creationId xmlns:p14="http://schemas.microsoft.com/office/powerpoint/2010/main" val="911105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7800"/>
            <a:ext cx="7467600" cy="990600"/>
          </a:xfrm>
        </p:spPr>
        <p:txBody>
          <a:bodyPr/>
          <a:lstStyle/>
          <a:p>
            <a:r>
              <a:rPr lang="en-US" dirty="0" smtClean="0"/>
              <a:t>Distant </a:t>
            </a:r>
            <a:r>
              <a:rPr lang="en-US" dirty="0"/>
              <a:t>Supervision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2844800"/>
            <a:ext cx="8534400" cy="3733800"/>
          </a:xfrm>
        </p:spPr>
        <p:txBody>
          <a:bodyPr/>
          <a:lstStyle/>
          <a:p>
            <a:r>
              <a:rPr lang="en-US" sz="2800" dirty="0" smtClean="0"/>
              <a:t>Combine bootstrapping with supervised learning</a:t>
            </a:r>
            <a:endParaRPr lang="en-US" sz="2800" b="1" dirty="0"/>
          </a:p>
          <a:p>
            <a:pPr lvl="1"/>
            <a:r>
              <a:rPr lang="en-US" sz="2800" dirty="0" smtClean="0"/>
              <a:t>Instead of 5 seeds,</a:t>
            </a:r>
          </a:p>
          <a:p>
            <a:pPr lvl="2"/>
            <a:r>
              <a:rPr lang="en-US" sz="2400" dirty="0" smtClean="0"/>
              <a:t>Use </a:t>
            </a:r>
            <a:r>
              <a:rPr lang="en-US" sz="2400" dirty="0"/>
              <a:t>a large database to get </a:t>
            </a:r>
            <a:r>
              <a:rPr lang="en-US" sz="2400" dirty="0" smtClean="0"/>
              <a:t>huge # of seed </a:t>
            </a:r>
            <a:r>
              <a:rPr lang="en-US" sz="2400" dirty="0"/>
              <a:t>examples</a:t>
            </a:r>
          </a:p>
          <a:p>
            <a:pPr lvl="1"/>
            <a:r>
              <a:rPr lang="en-US" sz="2800" dirty="0"/>
              <a:t>Create </a:t>
            </a:r>
            <a:r>
              <a:rPr lang="en-US" sz="2800" dirty="0" smtClean="0"/>
              <a:t>lots of features </a:t>
            </a:r>
            <a:r>
              <a:rPr lang="en-US" sz="2800" dirty="0"/>
              <a:t>from all these examples</a:t>
            </a:r>
          </a:p>
          <a:p>
            <a:pPr lvl="1"/>
            <a:r>
              <a:rPr lang="en-US" sz="2800" dirty="0"/>
              <a:t>Combine in a </a:t>
            </a:r>
            <a:r>
              <a:rPr lang="en-US" sz="2800" dirty="0" smtClean="0"/>
              <a:t>supervised classifier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95400" y="1224915"/>
            <a:ext cx="7772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00000"/>
                </a:solidFill>
                <a:ea typeface="ＭＳ Ｐゴシック" charset="0"/>
                <a:cs typeface="Calibri"/>
              </a:rPr>
              <a:t>Snow, Jurafsky, Ng. 2005. Learning syntactic patterns for automatic </a:t>
            </a:r>
            <a:r>
              <a:rPr lang="en-US" sz="1400" dirty="0" err="1">
                <a:solidFill>
                  <a:srgbClr val="000000"/>
                </a:solidFill>
                <a:ea typeface="ＭＳ Ｐゴシック" charset="0"/>
                <a:cs typeface="Calibri"/>
              </a:rPr>
              <a:t>hypernym</a:t>
            </a:r>
            <a:r>
              <a:rPr lang="en-US" sz="1400" dirty="0">
                <a:solidFill>
                  <a:srgbClr val="000000"/>
                </a:solidFill>
                <a:ea typeface="ＭＳ Ｐゴシック" charset="0"/>
                <a:cs typeface="Calibri"/>
              </a:rPr>
              <a:t> discovery. NIPS </a:t>
            </a:r>
            <a:r>
              <a:rPr lang="en-US" sz="1400" dirty="0" smtClean="0">
                <a:solidFill>
                  <a:srgbClr val="000000"/>
                </a:solidFill>
                <a:ea typeface="ＭＳ Ｐゴシック" charset="0"/>
                <a:cs typeface="Calibri"/>
              </a:rPr>
              <a:t>17</a:t>
            </a:r>
            <a:endParaRPr lang="en-US" sz="1400" dirty="0">
              <a:solidFill>
                <a:srgbClr val="000000"/>
              </a:solidFill>
              <a:ea typeface="ＭＳ Ｐゴシック" charset="0"/>
              <a:cs typeface="Calibri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err="1">
                <a:solidFill>
                  <a:prstClr val="black"/>
                </a:solidFill>
                <a:ea typeface="ＭＳ Ｐゴシック" charset="0"/>
                <a:cs typeface="Calibri"/>
              </a:rPr>
              <a:t>Fei</a:t>
            </a:r>
            <a:r>
              <a:rPr lang="en-US" sz="1400" dirty="0">
                <a:solidFill>
                  <a:prstClr val="black"/>
                </a:solidFill>
                <a:ea typeface="ＭＳ Ｐゴシック" charset="0"/>
                <a:cs typeface="Calibri"/>
              </a:rPr>
              <a:t> Wu and Daniel S. Weld. </a:t>
            </a:r>
            <a:r>
              <a:rPr lang="en-US" sz="1400" dirty="0" smtClean="0">
                <a:solidFill>
                  <a:prstClr val="black"/>
                </a:solidFill>
                <a:ea typeface="ＭＳ Ｐゴシック" charset="0"/>
                <a:cs typeface="Calibri"/>
              </a:rPr>
              <a:t>2007.  Autonomously </a:t>
            </a:r>
            <a:r>
              <a:rPr lang="en-US" sz="1400" dirty="0" err="1" smtClean="0">
                <a:solidFill>
                  <a:prstClr val="black"/>
                </a:solidFill>
                <a:ea typeface="ＭＳ Ｐゴシック" charset="0"/>
                <a:cs typeface="Calibri"/>
              </a:rPr>
              <a:t>Semantifying</a:t>
            </a:r>
            <a:r>
              <a:rPr lang="en-US" sz="1400" dirty="0" smtClean="0">
                <a:solidFill>
                  <a:prstClr val="black"/>
                </a:solidFill>
                <a:ea typeface="ＭＳ Ｐゴシック" charset="0"/>
                <a:cs typeface="Calibri"/>
              </a:rPr>
              <a:t> </a:t>
            </a:r>
            <a:r>
              <a:rPr lang="en-US" sz="1400" dirty="0" err="1" smtClean="0">
                <a:solidFill>
                  <a:prstClr val="black"/>
                </a:solidFill>
                <a:ea typeface="ＭＳ Ｐゴシック" charset="0"/>
                <a:cs typeface="Calibri"/>
              </a:rPr>
              <a:t>Wikipeida</a:t>
            </a:r>
            <a:r>
              <a:rPr lang="en-US" sz="1400" dirty="0" smtClean="0">
                <a:solidFill>
                  <a:prstClr val="black"/>
                </a:solidFill>
                <a:ea typeface="ＭＳ Ｐゴシック" charset="0"/>
                <a:cs typeface="Calibri"/>
              </a:rPr>
              <a:t>. CIKM 2007</a:t>
            </a:r>
            <a:endParaRPr lang="en-US" sz="1400" dirty="0">
              <a:solidFill>
                <a:prstClr val="black"/>
              </a:solidFill>
              <a:ea typeface="ＭＳ Ｐゴシック" charset="0"/>
              <a:cs typeface="Calibri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err="1" smtClean="0">
                <a:solidFill>
                  <a:prstClr val="black"/>
                </a:solidFill>
                <a:ea typeface="Arial" pitchFamily="-107" charset="0"/>
                <a:cs typeface="Calibri"/>
              </a:rPr>
              <a:t>Mintz</a:t>
            </a:r>
            <a:r>
              <a:rPr lang="en-US" sz="1400" dirty="0">
                <a:solidFill>
                  <a:prstClr val="black"/>
                </a:solidFill>
                <a:ea typeface="Arial" pitchFamily="-107" charset="0"/>
                <a:cs typeface="Calibri"/>
              </a:rPr>
              <a:t>, Bills, Snow, </a:t>
            </a:r>
            <a:r>
              <a:rPr lang="en-US" sz="1400" dirty="0" smtClean="0">
                <a:solidFill>
                  <a:prstClr val="black"/>
                </a:solidFill>
                <a:ea typeface="Arial" pitchFamily="-107" charset="0"/>
                <a:cs typeface="Calibri"/>
              </a:rPr>
              <a:t>Jurafsky. 2009. </a:t>
            </a:r>
            <a:r>
              <a:rPr lang="en-US" sz="1400" dirty="0">
                <a:solidFill>
                  <a:prstClr val="black"/>
                </a:solidFill>
                <a:ea typeface="Arial" pitchFamily="-107" charset="0"/>
                <a:cs typeface="Calibri"/>
              </a:rPr>
              <a:t>Distant supervision for relation extraction without labeled </a:t>
            </a:r>
            <a:r>
              <a:rPr lang="en-US" sz="1400" dirty="0" smtClean="0">
                <a:solidFill>
                  <a:prstClr val="black"/>
                </a:solidFill>
                <a:ea typeface="Arial" pitchFamily="-107" charset="0"/>
                <a:cs typeface="Calibri"/>
              </a:rPr>
              <a:t>data. ACL09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473278" y="6601019"/>
            <a:ext cx="166584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D. Jurafsky</a:t>
            </a:r>
          </a:p>
        </p:txBody>
      </p:sp>
    </p:spTree>
    <p:extLst>
      <p:ext uri="{BB962C8B-B14F-4D97-AF65-F5344CB8AC3E}">
        <p14:creationId xmlns:p14="http://schemas.microsoft.com/office/powerpoint/2010/main" val="332361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Distant supervision paradigm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803400"/>
            <a:ext cx="8534400" cy="4165600"/>
          </a:xfrm>
        </p:spPr>
        <p:txBody>
          <a:bodyPr/>
          <a:lstStyle/>
          <a:p>
            <a:r>
              <a:rPr lang="en-US" sz="2800" dirty="0" smtClean="0"/>
              <a:t>Like supervised </a:t>
            </a:r>
            <a:r>
              <a:rPr lang="en-US" sz="2800" dirty="0"/>
              <a:t>classification:</a:t>
            </a:r>
          </a:p>
          <a:p>
            <a:pPr lvl="2"/>
            <a:r>
              <a:rPr lang="en-US" sz="2400" dirty="0" smtClean="0"/>
              <a:t>Uses a classifier with lots of features</a:t>
            </a:r>
          </a:p>
          <a:p>
            <a:pPr lvl="2"/>
            <a:r>
              <a:rPr lang="en-US" sz="2400" dirty="0"/>
              <a:t>Supervised by detailed hand-created </a:t>
            </a:r>
            <a:r>
              <a:rPr lang="en-US" sz="2400" dirty="0" smtClean="0"/>
              <a:t>knowledge</a:t>
            </a:r>
          </a:p>
          <a:p>
            <a:pPr lvl="2"/>
            <a:r>
              <a:rPr lang="en-US" sz="2400" dirty="0" smtClean="0"/>
              <a:t>Doesn’t require iteratively expanding patterns</a:t>
            </a:r>
          </a:p>
          <a:p>
            <a:r>
              <a:rPr lang="en-US" sz="2800" dirty="0" smtClean="0"/>
              <a:t>Like unsupervised </a:t>
            </a:r>
            <a:r>
              <a:rPr lang="en-US" sz="2800" dirty="0"/>
              <a:t>classification:</a:t>
            </a:r>
          </a:p>
          <a:p>
            <a:pPr lvl="2"/>
            <a:r>
              <a:rPr lang="en-US" sz="2400" dirty="0" smtClean="0"/>
              <a:t>Uses very large amounts </a:t>
            </a:r>
            <a:r>
              <a:rPr lang="en-US" sz="2400" dirty="0"/>
              <a:t>of </a:t>
            </a:r>
            <a:r>
              <a:rPr lang="en-US" sz="2400" dirty="0" smtClean="0"/>
              <a:t>unlabeled data</a:t>
            </a:r>
            <a:endParaRPr lang="en-US" sz="2400" dirty="0"/>
          </a:p>
          <a:p>
            <a:pPr lvl="2"/>
            <a:r>
              <a:rPr lang="en-US" sz="2400" dirty="0"/>
              <a:t>N</a:t>
            </a:r>
            <a:r>
              <a:rPr lang="en-US" sz="2400" dirty="0" smtClean="0"/>
              <a:t>ot </a:t>
            </a:r>
            <a:r>
              <a:rPr lang="en-US" sz="2400" dirty="0"/>
              <a:t>sensitive </a:t>
            </a:r>
            <a:r>
              <a:rPr lang="en-US" sz="2400" dirty="0" smtClean="0"/>
              <a:t>to genre issues in </a:t>
            </a:r>
            <a:r>
              <a:rPr lang="en-US" sz="2400" dirty="0"/>
              <a:t>training corpus</a:t>
            </a:r>
          </a:p>
          <a:p>
            <a:pPr lvl="1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473278" y="6601019"/>
            <a:ext cx="166584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D. Jurafsky</a:t>
            </a:r>
          </a:p>
        </p:txBody>
      </p:sp>
    </p:spTree>
    <p:extLst>
      <p:ext uri="{BB962C8B-B14F-4D97-AF65-F5344CB8AC3E}">
        <p14:creationId xmlns:p14="http://schemas.microsoft.com/office/powerpoint/2010/main" val="2931266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82" name="AutoShape 2"/>
          <p:cNvSpPr>
            <a:spLocks noGrp="1" noChangeArrowheads="1"/>
          </p:cNvSpPr>
          <p:nvPr>
            <p:ph type="title"/>
          </p:nvPr>
        </p:nvSpPr>
        <p:spPr>
          <a:xfrm>
            <a:off x="1447800" y="635000"/>
            <a:ext cx="7620000" cy="762000"/>
          </a:xfrm>
        </p:spPr>
        <p:txBody>
          <a:bodyPr/>
          <a:lstStyle/>
          <a:p>
            <a:r>
              <a:rPr lang="en-US" dirty="0" smtClean="0"/>
              <a:t>Distantly supervised learning </a:t>
            </a:r>
            <a:br>
              <a:rPr lang="en-US" dirty="0" smtClean="0"/>
            </a:br>
            <a:r>
              <a:rPr lang="en-US" dirty="0" smtClean="0"/>
              <a:t>of relation extraction patterns</a:t>
            </a:r>
            <a:endParaRPr lang="en-US" dirty="0"/>
          </a:p>
        </p:txBody>
      </p:sp>
      <p:sp>
        <p:nvSpPr>
          <p:cNvPr id="634884" name="Rectangle 4"/>
          <p:cNvSpPr>
            <a:spLocks noGrp="1" noChangeArrowheads="1"/>
          </p:cNvSpPr>
          <p:nvPr>
            <p:ph sz="quarter" idx="1"/>
          </p:nvPr>
        </p:nvSpPr>
        <p:spPr>
          <a:xfrm>
            <a:off x="762000" y="1549400"/>
            <a:ext cx="4114800" cy="5029200"/>
          </a:xfrm>
        </p:spPr>
        <p:txBody>
          <a:bodyPr/>
          <a:lstStyle/>
          <a:p>
            <a:pPr>
              <a:lnSpc>
                <a:spcPct val="90000"/>
              </a:lnSpc>
              <a:buNone/>
            </a:pPr>
            <a:endParaRPr lang="en-US" sz="100" dirty="0"/>
          </a:p>
          <a:p>
            <a:pPr>
              <a:lnSpc>
                <a:spcPct val="90000"/>
              </a:lnSpc>
              <a:buNone/>
            </a:pPr>
            <a:r>
              <a:rPr lang="en-US" dirty="0" smtClean="0"/>
              <a:t>For each relation</a:t>
            </a:r>
          </a:p>
          <a:p>
            <a:pPr>
              <a:lnSpc>
                <a:spcPct val="90000"/>
              </a:lnSpc>
              <a:buNone/>
            </a:pPr>
            <a:endParaRPr lang="en-US" sz="1100" dirty="0" smtClean="0"/>
          </a:p>
          <a:p>
            <a:pPr>
              <a:lnSpc>
                <a:spcPct val="90000"/>
              </a:lnSpc>
              <a:buNone/>
            </a:pPr>
            <a:r>
              <a:rPr lang="en-US" dirty="0" smtClean="0"/>
              <a:t>For each tuple in big database</a:t>
            </a:r>
          </a:p>
          <a:p>
            <a:pPr>
              <a:lnSpc>
                <a:spcPct val="90000"/>
              </a:lnSpc>
              <a:buNone/>
            </a:pPr>
            <a:endParaRPr lang="en-US" sz="1200" dirty="0"/>
          </a:p>
          <a:p>
            <a:pPr>
              <a:lnSpc>
                <a:spcPct val="90000"/>
              </a:lnSpc>
              <a:buNone/>
            </a:pPr>
            <a:r>
              <a:rPr lang="en-US" dirty="0" smtClean="0"/>
              <a:t>Find sentences in large corpus with both entities</a:t>
            </a:r>
            <a:endParaRPr lang="en-US" sz="20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>
              <a:lnSpc>
                <a:spcPct val="90000"/>
              </a:lnSpc>
              <a:buNone/>
            </a:pPr>
            <a:endParaRPr lang="en-US" sz="1800" dirty="0"/>
          </a:p>
          <a:p>
            <a:pPr>
              <a:lnSpc>
                <a:spcPct val="90000"/>
              </a:lnSpc>
              <a:buNone/>
            </a:pPr>
            <a:r>
              <a:rPr lang="en-US" dirty="0"/>
              <a:t>Extract </a:t>
            </a:r>
            <a:r>
              <a:rPr lang="en-US" dirty="0" smtClean="0"/>
              <a:t>frequent features (parse,</a:t>
            </a:r>
            <a:r>
              <a:rPr lang="en-US" dirty="0"/>
              <a:t> </a:t>
            </a:r>
            <a:r>
              <a:rPr lang="en-US" dirty="0" smtClean="0"/>
              <a:t>words, </a:t>
            </a:r>
            <a:r>
              <a:rPr lang="en-US" dirty="0" err="1" smtClean="0"/>
              <a:t>etc</a:t>
            </a:r>
            <a:r>
              <a:rPr lang="en-US" dirty="0" smtClean="0"/>
              <a:t>)</a:t>
            </a:r>
          </a:p>
          <a:p>
            <a:pPr>
              <a:lnSpc>
                <a:spcPct val="90000"/>
              </a:lnSpc>
              <a:buNone/>
            </a:pPr>
            <a:endParaRPr lang="en-US" sz="800" dirty="0"/>
          </a:p>
          <a:p>
            <a:pPr>
              <a:lnSpc>
                <a:spcPct val="90000"/>
              </a:lnSpc>
              <a:buNone/>
            </a:pPr>
            <a:r>
              <a:rPr lang="en-US" dirty="0" smtClean="0"/>
              <a:t>Train supervised classifier using thousands of patterns</a:t>
            </a:r>
            <a:endParaRPr lang="en-US" dirty="0"/>
          </a:p>
          <a:p>
            <a:pPr>
              <a:lnSpc>
                <a:spcPct val="90000"/>
              </a:lnSpc>
              <a:buNone/>
            </a:pPr>
            <a:endParaRPr lang="en-US" dirty="0"/>
          </a:p>
        </p:txBody>
      </p:sp>
      <p:sp>
        <p:nvSpPr>
          <p:cNvPr id="43" name="Oval 10"/>
          <p:cNvSpPr>
            <a:spLocks noChangeArrowheads="1"/>
          </p:cNvSpPr>
          <p:nvPr/>
        </p:nvSpPr>
        <p:spPr bwMode="auto">
          <a:xfrm>
            <a:off x="228600" y="4775200"/>
            <a:ext cx="381000" cy="381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605435"/>
                </a:solidFill>
                <a:latin typeface="Lucida Sans" charset="0"/>
                <a:ea typeface="ＭＳ Ｐゴシック" charset="0"/>
              </a:rPr>
              <a:t>4</a:t>
            </a:r>
            <a:endParaRPr lang="en-US" sz="2400" dirty="0">
              <a:solidFill>
                <a:srgbClr val="605435"/>
              </a:solidFill>
              <a:latin typeface="Lucida Sans" charset="0"/>
              <a:ea typeface="ＭＳ Ｐゴシック" charset="0"/>
            </a:endParaRPr>
          </a:p>
        </p:txBody>
      </p:sp>
      <p:sp>
        <p:nvSpPr>
          <p:cNvPr id="44" name="Oval 11"/>
          <p:cNvSpPr>
            <a:spLocks noChangeArrowheads="1"/>
          </p:cNvSpPr>
          <p:nvPr/>
        </p:nvSpPr>
        <p:spPr bwMode="auto">
          <a:xfrm>
            <a:off x="228600" y="1701800"/>
            <a:ext cx="381000" cy="381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605435"/>
                </a:solidFill>
                <a:latin typeface="Lucida Sans" charset="0"/>
                <a:ea typeface="ＭＳ Ｐゴシック" charset="0"/>
              </a:rPr>
              <a:t>1</a:t>
            </a:r>
            <a:endParaRPr lang="en-US" sz="2400" dirty="0">
              <a:solidFill>
                <a:srgbClr val="605435"/>
              </a:solidFill>
              <a:latin typeface="Lucida Sans" charset="0"/>
              <a:ea typeface="ＭＳ Ｐゴシック" charset="0"/>
            </a:endParaRPr>
          </a:p>
        </p:txBody>
      </p:sp>
      <p:sp>
        <p:nvSpPr>
          <p:cNvPr id="45" name="Oval 12"/>
          <p:cNvSpPr>
            <a:spLocks noChangeArrowheads="1"/>
          </p:cNvSpPr>
          <p:nvPr/>
        </p:nvSpPr>
        <p:spPr bwMode="auto">
          <a:xfrm>
            <a:off x="228600" y="2514600"/>
            <a:ext cx="381000" cy="381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605435"/>
                </a:solidFill>
                <a:latin typeface="Lucida Sans" charset="0"/>
                <a:ea typeface="ＭＳ Ｐゴシック" charset="0"/>
              </a:rPr>
              <a:t>2</a:t>
            </a:r>
            <a:endParaRPr lang="en-US" sz="2400" dirty="0">
              <a:solidFill>
                <a:srgbClr val="605435"/>
              </a:solidFill>
              <a:latin typeface="Lucida Sans" charset="0"/>
              <a:ea typeface="ＭＳ Ｐゴシック" charset="0"/>
            </a:endParaRPr>
          </a:p>
        </p:txBody>
      </p:sp>
      <p:sp>
        <p:nvSpPr>
          <p:cNvPr id="46" name="Oval 13"/>
          <p:cNvSpPr>
            <a:spLocks noChangeArrowheads="1"/>
          </p:cNvSpPr>
          <p:nvPr/>
        </p:nvSpPr>
        <p:spPr bwMode="auto">
          <a:xfrm>
            <a:off x="228600" y="3327400"/>
            <a:ext cx="381000" cy="381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605435"/>
                </a:solidFill>
                <a:latin typeface="Lucida Sans" charset="0"/>
                <a:ea typeface="ＭＳ Ｐゴシック" charset="0"/>
              </a:rPr>
              <a:t>3</a:t>
            </a:r>
            <a:endParaRPr lang="en-US" sz="2400" dirty="0">
              <a:solidFill>
                <a:srgbClr val="605435"/>
              </a:solidFill>
              <a:latin typeface="Lucida Sans" charset="0"/>
              <a:ea typeface="ＭＳ Ｐゴシック" charset="0"/>
            </a:endParaRPr>
          </a:p>
        </p:txBody>
      </p:sp>
      <p:sp>
        <p:nvSpPr>
          <p:cNvPr id="47" name="Oval 10"/>
          <p:cNvSpPr>
            <a:spLocks noChangeArrowheads="1"/>
          </p:cNvSpPr>
          <p:nvPr/>
        </p:nvSpPr>
        <p:spPr bwMode="auto">
          <a:xfrm>
            <a:off x="228600" y="6070600"/>
            <a:ext cx="381000" cy="381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605435"/>
                </a:solidFill>
                <a:latin typeface="Lucida Sans" charset="0"/>
                <a:ea typeface="ＭＳ Ｐゴシック" charset="0"/>
              </a:rPr>
              <a:t>5</a:t>
            </a:r>
          </a:p>
        </p:txBody>
      </p:sp>
      <p:sp>
        <p:nvSpPr>
          <p:cNvPr id="49" name="Rectangle 4"/>
          <p:cNvSpPr txBox="1">
            <a:spLocks noChangeArrowheads="1"/>
          </p:cNvSpPr>
          <p:nvPr/>
        </p:nvSpPr>
        <p:spPr bwMode="auto">
          <a:xfrm>
            <a:off x="5562600" y="4648200"/>
            <a:ext cx="2971800" cy="142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indent="-273050" defTabSz="914400" fontAlgn="base">
              <a:lnSpc>
                <a:spcPct val="90000"/>
              </a:lnSpc>
              <a:spcBef>
                <a:spcPts val="575"/>
              </a:spcBef>
              <a:spcAft>
                <a:spcPct val="0"/>
              </a:spcAft>
              <a:buClr>
                <a:srgbClr val="A4001D"/>
              </a:buClr>
              <a:buSzPct val="85000"/>
              <a:defRPr/>
            </a:pPr>
            <a:r>
              <a:rPr lang="en-US" dirty="0" smtClean="0">
                <a:solidFill>
                  <a:srgbClr val="0000FF"/>
                </a:solidFill>
                <a:cs typeface="Calibri"/>
              </a:rPr>
              <a:t>PER was born in LOC</a:t>
            </a:r>
          </a:p>
          <a:p>
            <a:pPr marL="273050" indent="-273050" defTabSz="914400" fontAlgn="base">
              <a:lnSpc>
                <a:spcPct val="90000"/>
              </a:lnSpc>
              <a:spcBef>
                <a:spcPts val="575"/>
              </a:spcBef>
              <a:spcAft>
                <a:spcPct val="0"/>
              </a:spcAft>
              <a:buClr>
                <a:srgbClr val="A4001D"/>
              </a:buClr>
              <a:buSzPct val="85000"/>
              <a:defRPr/>
            </a:pPr>
            <a:r>
              <a:rPr lang="en-US" dirty="0" smtClean="0">
                <a:solidFill>
                  <a:srgbClr val="0000FF"/>
                </a:solidFill>
                <a:cs typeface="Calibri"/>
              </a:rPr>
              <a:t>PER, born (XXXX), LOC</a:t>
            </a:r>
          </a:p>
          <a:p>
            <a:pPr marL="273050" indent="-273050" defTabSz="914400" fontAlgn="base">
              <a:lnSpc>
                <a:spcPct val="90000"/>
              </a:lnSpc>
              <a:spcBef>
                <a:spcPts val="575"/>
              </a:spcBef>
              <a:spcAft>
                <a:spcPct val="0"/>
              </a:spcAft>
              <a:buClr>
                <a:srgbClr val="A4001D"/>
              </a:buClr>
              <a:buSzPct val="85000"/>
              <a:defRPr/>
            </a:pPr>
            <a:r>
              <a:rPr lang="en-US" dirty="0" smtClean="0">
                <a:solidFill>
                  <a:srgbClr val="0000FF"/>
                </a:solidFill>
                <a:cs typeface="Calibri"/>
              </a:rPr>
              <a:t>PER’s birthplace in LOC</a:t>
            </a:r>
          </a:p>
          <a:p>
            <a:pPr marL="273050" indent="-273050" defTabSz="914400" fontAlgn="base">
              <a:lnSpc>
                <a:spcPct val="90000"/>
              </a:lnSpc>
              <a:spcBef>
                <a:spcPts val="575"/>
              </a:spcBef>
              <a:spcAft>
                <a:spcPct val="0"/>
              </a:spcAft>
              <a:buClr>
                <a:srgbClr val="A4001D"/>
              </a:buClr>
              <a:buSzPct val="85000"/>
              <a:defRPr/>
            </a:pPr>
            <a:endParaRPr lang="en-US" sz="2400" dirty="0">
              <a:solidFill>
                <a:prstClr val="black"/>
              </a:solidFill>
              <a:cs typeface="Calibri"/>
            </a:endParaRPr>
          </a:p>
          <a:p>
            <a:pPr marL="273050" indent="-273050" defTabSz="914400" fontAlgn="base">
              <a:lnSpc>
                <a:spcPct val="90000"/>
              </a:lnSpc>
              <a:spcBef>
                <a:spcPts val="575"/>
              </a:spcBef>
              <a:spcAft>
                <a:spcPct val="0"/>
              </a:spcAft>
              <a:buClr>
                <a:srgbClr val="A4001D"/>
              </a:buClr>
              <a:buSzPct val="85000"/>
              <a:defRPr/>
            </a:pPr>
            <a:endParaRPr lang="en-US" sz="2400" dirty="0">
              <a:solidFill>
                <a:prstClr val="black"/>
              </a:solidFill>
              <a:ea typeface="ＭＳ Ｐゴシック" charset="0"/>
              <a:cs typeface="Calibri"/>
            </a:endParaRPr>
          </a:p>
          <a:p>
            <a:pPr marL="273050" indent="-273050" defTabSz="914400" fontAlgn="base">
              <a:lnSpc>
                <a:spcPct val="90000"/>
              </a:lnSpc>
              <a:spcBef>
                <a:spcPts val="575"/>
              </a:spcBef>
              <a:spcAft>
                <a:spcPct val="0"/>
              </a:spcAft>
              <a:buClr>
                <a:srgbClr val="A4001D"/>
              </a:buClr>
              <a:buSzPct val="85000"/>
              <a:defRPr/>
            </a:pPr>
            <a:endParaRPr lang="en-US" sz="2400" dirty="0">
              <a:solidFill>
                <a:prstClr val="black"/>
              </a:solidFill>
              <a:cs typeface="Calibri"/>
            </a:endParaRPr>
          </a:p>
          <a:p>
            <a:pPr marL="273050" indent="-273050" defTabSz="914400" fontAlgn="base">
              <a:lnSpc>
                <a:spcPct val="90000"/>
              </a:lnSpc>
              <a:spcBef>
                <a:spcPts val="575"/>
              </a:spcBef>
              <a:spcAft>
                <a:spcPct val="0"/>
              </a:spcAft>
              <a:buClr>
                <a:srgbClr val="A4001D"/>
              </a:buClr>
              <a:buSzPct val="85000"/>
              <a:defRPr/>
            </a:pPr>
            <a:endParaRPr lang="en-US" sz="2400" dirty="0">
              <a:solidFill>
                <a:prstClr val="black"/>
              </a:solidFill>
              <a:cs typeface="Calibri"/>
            </a:endParaRPr>
          </a:p>
          <a:p>
            <a:pPr marL="273050" indent="-273050" defTabSz="914400" fontAlgn="base">
              <a:lnSpc>
                <a:spcPct val="90000"/>
              </a:lnSpc>
              <a:spcBef>
                <a:spcPts val="575"/>
              </a:spcBef>
              <a:spcAft>
                <a:spcPct val="0"/>
              </a:spcAft>
              <a:buClr>
                <a:srgbClr val="A4001D"/>
              </a:buClr>
              <a:buSzPct val="85000"/>
              <a:buFont typeface="Wingdings 2" pitchFamily="18" charset="2"/>
              <a:buChar char=""/>
              <a:defRPr/>
            </a:pPr>
            <a:endParaRPr lang="en-US" sz="2400" dirty="0">
              <a:solidFill>
                <a:prstClr val="black"/>
              </a:solidFill>
              <a:cs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90362" y="2262427"/>
            <a:ext cx="28353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ea typeface="ＭＳ Ｐゴシック" charset="0"/>
              </a:rPr>
              <a:t>&lt;</a:t>
            </a:r>
            <a:r>
              <a:rPr lang="en-US" dirty="0" smtClean="0">
                <a:solidFill>
                  <a:prstClr val="black"/>
                </a:solidFill>
                <a:ea typeface="ＭＳ Ｐゴシック" charset="0"/>
              </a:rPr>
              <a:t>Edwin Hubble, Marshfield&gt;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prstClr val="black"/>
                </a:solidFill>
                <a:ea typeface="ＭＳ Ｐゴシック" charset="0"/>
              </a:rPr>
              <a:t>&lt;Albert Einstein, Ulm&gt;</a:t>
            </a:r>
            <a:endParaRPr lang="en-US" dirty="0">
              <a:solidFill>
                <a:prstClr val="black"/>
              </a:solidFill>
              <a:ea typeface="ＭＳ Ｐゴシック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02790" y="1615757"/>
            <a:ext cx="883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FF"/>
                </a:solidFill>
                <a:ea typeface="ＭＳ Ｐゴシック" charset="0"/>
              </a:rPr>
              <a:t>Born-In</a:t>
            </a:r>
            <a:endParaRPr lang="en-US" dirty="0">
              <a:solidFill>
                <a:prstClr val="black"/>
              </a:solidFill>
              <a:ea typeface="ＭＳ Ｐゴシック" charset="0"/>
            </a:endParaRPr>
          </a:p>
        </p:txBody>
      </p:sp>
      <p:sp>
        <p:nvSpPr>
          <p:cNvPr id="19" name="Rectangle 4"/>
          <p:cNvSpPr txBox="1">
            <a:spLocks noChangeArrowheads="1"/>
          </p:cNvSpPr>
          <p:nvPr/>
        </p:nvSpPr>
        <p:spPr bwMode="auto">
          <a:xfrm>
            <a:off x="5257800" y="3225800"/>
            <a:ext cx="3810000" cy="142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indent="-273050" defTabSz="914400" fontAlgn="base">
              <a:lnSpc>
                <a:spcPct val="90000"/>
              </a:lnSpc>
              <a:spcBef>
                <a:spcPts val="575"/>
              </a:spcBef>
              <a:spcAft>
                <a:spcPct val="0"/>
              </a:spcAft>
              <a:buClr>
                <a:srgbClr val="A4001D"/>
              </a:buClr>
              <a:buSzPct val="85000"/>
              <a:defRPr/>
            </a:pPr>
            <a:r>
              <a:rPr lang="en-US" dirty="0" smtClean="0">
                <a:solidFill>
                  <a:srgbClr val="FF0000"/>
                </a:solidFill>
                <a:cs typeface="Calibri"/>
              </a:rPr>
              <a:t>Hubble was born in Marshfield</a:t>
            </a:r>
          </a:p>
          <a:p>
            <a:pPr marL="273050" indent="-273050" defTabSz="914400" fontAlgn="base">
              <a:lnSpc>
                <a:spcPct val="90000"/>
              </a:lnSpc>
              <a:spcBef>
                <a:spcPts val="575"/>
              </a:spcBef>
              <a:spcAft>
                <a:spcPct val="0"/>
              </a:spcAft>
              <a:buClr>
                <a:srgbClr val="A4001D"/>
              </a:buClr>
              <a:buSzPct val="85000"/>
              <a:defRPr/>
            </a:pPr>
            <a:r>
              <a:rPr lang="en-US" dirty="0" smtClean="0">
                <a:solidFill>
                  <a:srgbClr val="FF0000"/>
                </a:solidFill>
                <a:cs typeface="Calibri"/>
              </a:rPr>
              <a:t>Einstein, born (1879),  Ulm</a:t>
            </a:r>
          </a:p>
          <a:p>
            <a:pPr marL="273050" indent="-273050" defTabSz="914400" fontAlgn="base">
              <a:lnSpc>
                <a:spcPct val="90000"/>
              </a:lnSpc>
              <a:spcBef>
                <a:spcPts val="575"/>
              </a:spcBef>
              <a:spcAft>
                <a:spcPct val="0"/>
              </a:spcAft>
              <a:buClr>
                <a:srgbClr val="A4001D"/>
              </a:buClr>
              <a:buSzPct val="85000"/>
              <a:defRPr/>
            </a:pPr>
            <a:r>
              <a:rPr lang="en-US" dirty="0" smtClean="0">
                <a:solidFill>
                  <a:srgbClr val="FF0000"/>
                </a:solidFill>
                <a:cs typeface="Calibri"/>
              </a:rPr>
              <a:t>Hubble’s birthplace in Marshfield</a:t>
            </a:r>
            <a:endParaRPr lang="en-US" sz="2000" dirty="0">
              <a:solidFill>
                <a:srgbClr val="FF0000"/>
              </a:solidFill>
              <a:cs typeface="Calibri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638801" y="6172200"/>
            <a:ext cx="26933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P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(born-in | f</a:t>
            </a:r>
            <a:r>
              <a:rPr lang="en-US" baseline="-25000" dirty="0" smtClean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1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,f</a:t>
            </a:r>
            <a:r>
              <a:rPr lang="en-US" baseline="-25000" dirty="0" smtClean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2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,f</a:t>
            </a:r>
            <a:r>
              <a:rPr lang="en-US" baseline="-25000" dirty="0" smtClean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3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,…,f</a:t>
            </a:r>
            <a:r>
              <a:rPr lang="en-US" baseline="-25000" dirty="0" smtClean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70000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)</a:t>
            </a:r>
            <a:endParaRPr lang="en-US" dirty="0">
              <a:solidFill>
                <a:srgbClr val="000000"/>
              </a:solidFill>
              <a:latin typeface="Times New Roman"/>
              <a:ea typeface="ＭＳ Ｐゴシック" charset="0"/>
              <a:cs typeface="Times New Roman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473278" y="6601019"/>
            <a:ext cx="166584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D. Jurafsky</a:t>
            </a:r>
          </a:p>
        </p:txBody>
      </p:sp>
    </p:spTree>
    <p:extLst>
      <p:ext uri="{BB962C8B-B14F-4D97-AF65-F5344CB8AC3E}">
        <p14:creationId xmlns:p14="http://schemas.microsoft.com/office/powerpoint/2010/main" val="21145957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884" grpId="0" build="p"/>
      <p:bldP spid="43" grpId="0" animBg="1"/>
      <p:bldP spid="44" grpId="0" animBg="1"/>
      <p:bldP spid="45" grpId="0" animBg="1"/>
      <p:bldP spid="46" grpId="0" animBg="1"/>
      <p:bldP spid="47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76200"/>
            <a:ext cx="7467600" cy="990600"/>
          </a:xfrm>
        </p:spPr>
        <p:txBody>
          <a:bodyPr/>
          <a:lstStyle/>
          <a:p>
            <a:r>
              <a:rPr lang="en-US" dirty="0" smtClean="0"/>
              <a:t>Unsupervised relation extraction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032000"/>
            <a:ext cx="8686800" cy="4445000"/>
          </a:xfrm>
        </p:spPr>
        <p:txBody>
          <a:bodyPr/>
          <a:lstStyle/>
          <a:p>
            <a:r>
              <a:rPr lang="en-US" dirty="0" smtClean="0"/>
              <a:t>Open Information Extraction: </a:t>
            </a:r>
          </a:p>
          <a:p>
            <a:pPr lvl="1"/>
            <a:r>
              <a:rPr lang="en-US" dirty="0" smtClean="0"/>
              <a:t>extract relations from the web with no training data, no list of relations</a:t>
            </a:r>
          </a:p>
          <a:p>
            <a:endParaRPr lang="en-US" sz="1600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Use parsed data to train a “trustworthy tuple” classifier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Single-pass extract all relations between NPs, keep if trustworthy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Assessor ranks relations based on text redundancy</a:t>
            </a:r>
            <a:endParaRPr lang="en-US" dirty="0"/>
          </a:p>
          <a:p>
            <a:pPr marL="685800" lvl="2" indent="0">
              <a:lnSpc>
                <a:spcPct val="150000"/>
              </a:lnSpc>
              <a:buNone/>
            </a:pPr>
            <a:r>
              <a:rPr lang="en-US" dirty="0">
                <a:solidFill>
                  <a:srgbClr val="0000FF"/>
                </a:solidFill>
              </a:rPr>
              <a:t>(FCI, specializes in, software development) </a:t>
            </a:r>
            <a:endParaRPr lang="en-US" dirty="0" smtClean="0">
              <a:solidFill>
                <a:srgbClr val="0000FF"/>
              </a:solidFill>
            </a:endParaRPr>
          </a:p>
          <a:p>
            <a:pPr marL="685800" lvl="2" indent="0">
              <a:buNone/>
            </a:pPr>
            <a:r>
              <a:rPr lang="en-US" dirty="0">
                <a:solidFill>
                  <a:srgbClr val="0000FF"/>
                </a:solidFill>
              </a:rPr>
              <a:t>(Tesla</a:t>
            </a:r>
            <a:r>
              <a:rPr lang="en-US" dirty="0" smtClean="0">
                <a:solidFill>
                  <a:srgbClr val="0000FF"/>
                </a:solidFill>
              </a:rPr>
              <a:t>, invented</a:t>
            </a:r>
            <a:r>
              <a:rPr lang="en-US" dirty="0">
                <a:solidFill>
                  <a:srgbClr val="0000FF"/>
                </a:solidFill>
              </a:rPr>
              <a:t>, coil transformer)</a:t>
            </a:r>
            <a:endParaRPr lang="en-US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162800" y="6400800"/>
            <a:ext cx="1981200" cy="457200"/>
          </a:xfrm>
        </p:spPr>
        <p:txBody>
          <a:bodyPr/>
          <a:lstStyle/>
          <a:p>
            <a:fld id="{10F35DC5-7E65-8247-99AB-4E984F8A921E}" type="slidenum">
              <a:rPr lang="en-US" smtClean="0">
                <a:solidFill>
                  <a:prstClr val="black"/>
                </a:solidFill>
              </a:rPr>
              <a:pPr/>
              <a:t>44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4" y="1092202"/>
            <a:ext cx="60197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prstClr val="black"/>
                </a:solidFill>
                <a:ea typeface="ＭＳ Ｐゴシック" charset="0"/>
              </a:rPr>
              <a:t>M</a:t>
            </a:r>
            <a:r>
              <a:rPr lang="en-US" sz="1600" dirty="0">
                <a:solidFill>
                  <a:prstClr val="black"/>
                </a:solidFill>
                <a:ea typeface="ＭＳ Ｐゴシック" charset="0"/>
              </a:rPr>
              <a:t>. </a:t>
            </a:r>
            <a:r>
              <a:rPr lang="en-US" sz="1600" dirty="0" err="1">
                <a:solidFill>
                  <a:prstClr val="black"/>
                </a:solidFill>
                <a:ea typeface="ＭＳ Ｐゴシック" charset="0"/>
              </a:rPr>
              <a:t>Banko</a:t>
            </a:r>
            <a:r>
              <a:rPr lang="en-US" sz="1600" dirty="0">
                <a:solidFill>
                  <a:prstClr val="black"/>
                </a:solidFill>
                <a:ea typeface="ＭＳ Ｐゴシック" charset="0"/>
              </a:rPr>
              <a:t>, M. </a:t>
            </a:r>
            <a:r>
              <a:rPr lang="en-US" sz="1600" dirty="0" err="1">
                <a:solidFill>
                  <a:prstClr val="black"/>
                </a:solidFill>
                <a:ea typeface="ＭＳ Ｐゴシック" charset="0"/>
              </a:rPr>
              <a:t>Cararella</a:t>
            </a:r>
            <a:r>
              <a:rPr lang="en-US" sz="1600" dirty="0">
                <a:solidFill>
                  <a:prstClr val="black"/>
                </a:solidFill>
                <a:ea typeface="ＭＳ Ｐゴシック" charset="0"/>
              </a:rPr>
              <a:t>, S. </a:t>
            </a:r>
            <a:r>
              <a:rPr lang="en-US" sz="1600" dirty="0" err="1">
                <a:solidFill>
                  <a:prstClr val="black"/>
                </a:solidFill>
                <a:ea typeface="ＭＳ Ｐゴシック" charset="0"/>
              </a:rPr>
              <a:t>Soderland</a:t>
            </a:r>
            <a:r>
              <a:rPr lang="en-US" sz="1600" dirty="0">
                <a:solidFill>
                  <a:prstClr val="black"/>
                </a:solidFill>
                <a:ea typeface="ＭＳ Ｐゴシック" charset="0"/>
              </a:rPr>
              <a:t>, M. </a:t>
            </a:r>
            <a:r>
              <a:rPr lang="en-US" sz="1600" dirty="0" err="1">
                <a:solidFill>
                  <a:prstClr val="black"/>
                </a:solidFill>
                <a:ea typeface="ＭＳ Ｐゴシック" charset="0"/>
              </a:rPr>
              <a:t>Broadhead</a:t>
            </a:r>
            <a:r>
              <a:rPr lang="en-US" sz="1600" dirty="0" smtClean="0">
                <a:solidFill>
                  <a:prstClr val="black"/>
                </a:solidFill>
                <a:ea typeface="ＭＳ Ｐゴシック" charset="0"/>
              </a:rPr>
              <a:t>, and </a:t>
            </a:r>
            <a:r>
              <a:rPr lang="en-US" sz="1600" dirty="0">
                <a:solidFill>
                  <a:prstClr val="black"/>
                </a:solidFill>
                <a:ea typeface="ＭＳ Ｐゴシック" charset="0"/>
              </a:rPr>
              <a:t>O. </a:t>
            </a:r>
            <a:r>
              <a:rPr lang="en-US" sz="1600" dirty="0" err="1">
                <a:solidFill>
                  <a:prstClr val="black"/>
                </a:solidFill>
                <a:ea typeface="ＭＳ Ｐゴシック" charset="0"/>
              </a:rPr>
              <a:t>Etzioni</a:t>
            </a:r>
            <a:r>
              <a:rPr lang="en-US" sz="1600" dirty="0">
                <a:solidFill>
                  <a:prstClr val="black"/>
                </a:solidFill>
                <a:ea typeface="ＭＳ Ｐゴシック" charset="0"/>
              </a:rPr>
              <a:t>. 2007. Open information </a:t>
            </a:r>
            <a:r>
              <a:rPr lang="en-US" sz="1600" dirty="0" smtClean="0">
                <a:solidFill>
                  <a:prstClr val="black"/>
                </a:solidFill>
                <a:ea typeface="ＭＳ Ｐゴシック" charset="0"/>
              </a:rPr>
              <a:t>extraction from </a:t>
            </a:r>
            <a:r>
              <a:rPr lang="en-US" sz="1600" dirty="0">
                <a:solidFill>
                  <a:prstClr val="black"/>
                </a:solidFill>
                <a:ea typeface="ＭＳ Ｐゴシック" charset="0"/>
              </a:rPr>
              <a:t>the web. </a:t>
            </a:r>
            <a:r>
              <a:rPr lang="en-US" sz="1600" dirty="0" smtClean="0">
                <a:solidFill>
                  <a:prstClr val="black"/>
                </a:solidFill>
                <a:ea typeface="ＭＳ Ｐゴシック" charset="0"/>
              </a:rPr>
              <a:t>IJCAI</a:t>
            </a:r>
            <a:endParaRPr lang="en-US" sz="1600" dirty="0">
              <a:solidFill>
                <a:prstClr val="black"/>
              </a:solidFill>
              <a:ea typeface="ＭＳ Ｐゴシック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73278" y="6601019"/>
            <a:ext cx="166584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D. Jurafsky</a:t>
            </a:r>
          </a:p>
        </p:txBody>
      </p:sp>
    </p:spTree>
    <p:extLst>
      <p:ext uri="{BB962C8B-B14F-4D97-AF65-F5344CB8AC3E}">
        <p14:creationId xmlns:p14="http://schemas.microsoft.com/office/powerpoint/2010/main" val="278016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7800"/>
            <a:ext cx="7467600" cy="1320800"/>
          </a:xfrm>
        </p:spPr>
        <p:txBody>
          <a:bodyPr/>
          <a:lstStyle/>
          <a:p>
            <a:r>
              <a:rPr lang="en-US" dirty="0" smtClean="0"/>
              <a:t>Evaluation of Semi-supervised and</a:t>
            </a:r>
            <a:br>
              <a:rPr lang="en-US" dirty="0" smtClean="0"/>
            </a:br>
            <a:r>
              <a:rPr lang="en-US" dirty="0" smtClean="0"/>
              <a:t>Unsupervised Relation Extraction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01800"/>
            <a:ext cx="8686800" cy="5054600"/>
          </a:xfrm>
        </p:spPr>
        <p:txBody>
          <a:bodyPr/>
          <a:lstStyle/>
          <a:p>
            <a:r>
              <a:rPr lang="en-US" sz="2000" dirty="0" smtClean="0"/>
              <a:t>Since it extracts totally new relations from the web </a:t>
            </a:r>
          </a:p>
          <a:p>
            <a:pPr lvl="1"/>
            <a:r>
              <a:rPr lang="en-US" sz="1800" dirty="0" smtClean="0"/>
              <a:t>There is no gold set of correct instances of relations!</a:t>
            </a:r>
          </a:p>
          <a:p>
            <a:pPr lvl="2"/>
            <a:r>
              <a:rPr lang="en-US" sz="1800" dirty="0" smtClean="0"/>
              <a:t>Can’t compute precision (don’t know which ones are correct)</a:t>
            </a:r>
          </a:p>
          <a:p>
            <a:pPr lvl="2"/>
            <a:r>
              <a:rPr lang="en-US" sz="1800" dirty="0" smtClean="0"/>
              <a:t>Can’t compute recall (don’t know which ones were missed)</a:t>
            </a:r>
          </a:p>
          <a:p>
            <a:r>
              <a:rPr lang="en-US" sz="2000" dirty="0" smtClean="0"/>
              <a:t>Instead, we can approximate precision (only)</a:t>
            </a:r>
          </a:p>
          <a:p>
            <a:pPr lvl="1"/>
            <a:r>
              <a:rPr lang="en-US" sz="1800" dirty="0" smtClean="0"/>
              <a:t> </a:t>
            </a:r>
            <a:r>
              <a:rPr lang="en-US" sz="1800" dirty="0"/>
              <a:t>D</a:t>
            </a:r>
            <a:r>
              <a:rPr lang="en-US" sz="1800" dirty="0" smtClean="0"/>
              <a:t>raw a random sample of relations from output, check precision manually</a:t>
            </a:r>
          </a:p>
          <a:p>
            <a:pPr lvl="1"/>
            <a:endParaRPr lang="en-US" sz="2400" dirty="0" smtClean="0"/>
          </a:p>
          <a:p>
            <a:r>
              <a:rPr lang="en-US" sz="2000" dirty="0"/>
              <a:t>C</a:t>
            </a:r>
            <a:r>
              <a:rPr lang="en-US" sz="2000" dirty="0" smtClean="0"/>
              <a:t>an also compute precision at different levels of recall.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/>
              <a:t>Precision for top 1000 new relations, top 10,000 new relations, top 100,000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/>
              <a:t>In each case taking a random sample of that set</a:t>
            </a:r>
          </a:p>
          <a:p>
            <a:r>
              <a:rPr lang="en-US" sz="2000" dirty="0" smtClean="0"/>
              <a:t>But no way to evaluate recall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>
                <a:solidFill>
                  <a:prstClr val="black"/>
                </a:solidFill>
              </a:rPr>
              <a:pPr/>
              <a:t>45</a:t>
            </a:fld>
            <a:endParaRPr lang="en-US" dirty="0">
              <a:solidFill>
                <a:prstClr val="black"/>
              </a:solidFill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6255394"/>
              </p:ext>
            </p:extLst>
          </p:nvPr>
        </p:nvGraphicFramePr>
        <p:xfrm>
          <a:off x="2438401" y="4445000"/>
          <a:ext cx="3733800" cy="688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7" name="Equation" r:id="rId3" imgW="3124200" imgH="431800" progId="Equation.3">
                  <p:embed/>
                </p:oleObj>
              </mc:Choice>
              <mc:Fallback>
                <p:oleObj name="Equation" r:id="rId3" imgW="31242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38401" y="4445000"/>
                        <a:ext cx="3733800" cy="6882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473278" y="6601019"/>
            <a:ext cx="166584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D. Jurafsky</a:t>
            </a:r>
          </a:p>
        </p:txBody>
      </p:sp>
    </p:spTree>
    <p:extLst>
      <p:ext uri="{BB962C8B-B14F-4D97-AF65-F5344CB8AC3E}">
        <p14:creationId xmlns:p14="http://schemas.microsoft.com/office/powerpoint/2010/main" val="3366127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Slide sources</a:t>
            </a:r>
            <a:endParaRPr lang="de-DE" dirty="0"/>
          </a:p>
          <a:p>
            <a:pPr lvl="1"/>
            <a:r>
              <a:rPr lang="de-DE" dirty="0" smtClean="0"/>
              <a:t>Most of the slides today came from a lecture of Dan Jurafsky's in Chris Manning</a:t>
            </a:r>
            <a:r>
              <a:rPr lang="de-DE" dirty="0"/>
              <a:t> </a:t>
            </a:r>
            <a:r>
              <a:rPr lang="de-DE" dirty="0" smtClean="0"/>
              <a:t>and Dan Jurafsky's online NLP course at Stanford (covers very broad range of NLP and Machine Learning topics)</a:t>
            </a:r>
          </a:p>
          <a:p>
            <a:pPr lvl="1"/>
            <a:endParaRPr lang="de-D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843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Last words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de-DE" dirty="0" smtClean="0"/>
              <a:t>As discussed in Sarawagi, traditional IE and web-based IE differ</a:t>
            </a:r>
          </a:p>
          <a:p>
            <a:pPr lvl="1"/>
            <a:r>
              <a:rPr lang="de-DE" dirty="0" smtClean="0"/>
              <a:t>Traditional IE: find relation between entities in one text (think of CMU Seminars for instance)</a:t>
            </a:r>
          </a:p>
          <a:p>
            <a:pPr lvl="1"/>
            <a:r>
              <a:rPr lang="de-DE" dirty="0" smtClean="0"/>
              <a:t>Web IE: find relation between "real-world" entities. Relations may occur on many different pages expressed in different ways</a:t>
            </a:r>
          </a:p>
          <a:p>
            <a:pPr lvl="1"/>
            <a:r>
              <a:rPr lang="de-DE" dirty="0" smtClean="0"/>
              <a:t>There are also tasks that are in between these two extremes</a:t>
            </a:r>
          </a:p>
          <a:p>
            <a:r>
              <a:rPr lang="de-DE" dirty="0" smtClean="0"/>
              <a:t>Event extraction is like relation extraction </a:t>
            </a:r>
          </a:p>
          <a:p>
            <a:pPr lvl="1"/>
            <a:r>
              <a:rPr lang="de-DE" dirty="0" smtClean="0"/>
              <a:t>The diffeence is that we fill out templates</a:t>
            </a:r>
          </a:p>
          <a:p>
            <a:pPr lvl="1"/>
            <a:r>
              <a:rPr lang="de-DE" dirty="0" smtClean="0"/>
              <a:t>We have seen examples of these templates several times (for instance, outbreak – location – date)</a:t>
            </a:r>
          </a:p>
          <a:p>
            <a:pPr lvl="1"/>
            <a:r>
              <a:rPr lang="de-DE" dirty="0" smtClean="0"/>
              <a:t>Due to time, I am skipping the details of event extraction</a:t>
            </a:r>
          </a:p>
          <a:p>
            <a:pPr lvl="1"/>
            <a:r>
              <a:rPr lang="de-DE" dirty="0" smtClean="0"/>
              <a:t>In any case, how it is done is highly specific to the individual task to be performed</a:t>
            </a:r>
          </a:p>
        </p:txBody>
      </p:sp>
    </p:spTree>
    <p:extLst>
      <p:ext uri="{BB962C8B-B14F-4D97-AF65-F5344CB8AC3E}">
        <p14:creationId xmlns:p14="http://schemas.microsoft.com/office/powerpoint/2010/main" val="705947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Thank you for your attention!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402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7800"/>
            <a:ext cx="7467600" cy="711200"/>
          </a:xfrm>
        </p:spPr>
        <p:txBody>
          <a:bodyPr/>
          <a:lstStyle/>
          <a:p>
            <a:r>
              <a:rPr lang="en-US" dirty="0" smtClean="0"/>
              <a:t>Automated Content Extraction (ACE)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935366"/>
            <a:ext cx="8343900" cy="488380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43200" y="889000"/>
            <a:ext cx="5748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prstClr val="black"/>
                </a:solidFill>
                <a:latin typeface="Lucida Sans" charset="0"/>
                <a:ea typeface="ＭＳ Ｐゴシック" charset="0"/>
              </a:rPr>
              <a:t>17 relations from 2008 </a:t>
            </a:r>
            <a:r>
              <a:rPr lang="en-US" dirty="0">
                <a:solidFill>
                  <a:prstClr val="black"/>
                </a:solidFill>
                <a:latin typeface="Lucida Sans" charset="0"/>
                <a:ea typeface="ＭＳ Ｐゴシック" charset="0"/>
              </a:rPr>
              <a:t>“Relation Extraction Task</a:t>
            </a:r>
            <a:r>
              <a:rPr lang="en-US" dirty="0" smtClean="0">
                <a:solidFill>
                  <a:prstClr val="black"/>
                </a:solidFill>
                <a:latin typeface="Lucida Sans" charset="0"/>
                <a:ea typeface="ＭＳ Ｐゴシック" charset="0"/>
              </a:rPr>
              <a:t>”</a:t>
            </a:r>
            <a:endParaRPr lang="en-US" dirty="0">
              <a:solidFill>
                <a:prstClr val="black"/>
              </a:solidFill>
              <a:latin typeface="Lucida Sans" charset="0"/>
              <a:ea typeface="ＭＳ Ｐゴシック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73278" y="6601019"/>
            <a:ext cx="166584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D. Jurafsky</a:t>
            </a:r>
          </a:p>
        </p:txBody>
      </p:sp>
    </p:spTree>
    <p:extLst>
      <p:ext uri="{BB962C8B-B14F-4D97-AF65-F5344CB8AC3E}">
        <p14:creationId xmlns:p14="http://schemas.microsoft.com/office/powerpoint/2010/main" val="1604240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Automated Content Extraction (ACE)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Physical-Located            </a:t>
            </a:r>
            <a:r>
              <a:rPr lang="en-US" dirty="0" smtClean="0">
                <a:solidFill>
                  <a:srgbClr val="008000"/>
                </a:solidFill>
              </a:rPr>
              <a:t>PER-GPE</a:t>
            </a:r>
          </a:p>
          <a:p>
            <a:pPr marL="457200" lvl="1" indent="0">
              <a:buNone/>
            </a:pPr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smtClean="0">
                <a:latin typeface="Courier"/>
                <a:cs typeface="Courier"/>
              </a:rPr>
              <a:t>	</a:t>
            </a:r>
            <a:r>
              <a:rPr lang="en-US" dirty="0" smtClean="0">
                <a:solidFill>
                  <a:srgbClr val="0000FF"/>
                </a:solidFill>
                <a:latin typeface="Courier"/>
                <a:cs typeface="Courier"/>
              </a:rPr>
              <a:t>He</a:t>
            </a:r>
            <a:r>
              <a:rPr lang="en-US" dirty="0" smtClean="0">
                <a:latin typeface="Courier"/>
                <a:cs typeface="Courier"/>
              </a:rPr>
              <a:t> was in </a:t>
            </a:r>
            <a:r>
              <a:rPr lang="en-US" dirty="0" smtClean="0">
                <a:solidFill>
                  <a:srgbClr val="0000FF"/>
                </a:solidFill>
                <a:latin typeface="Courier"/>
                <a:cs typeface="Courier"/>
              </a:rPr>
              <a:t>Tennessee</a:t>
            </a:r>
            <a:endParaRPr lang="en-US" dirty="0" smtClean="0">
              <a:latin typeface="Courier"/>
              <a:cs typeface="Courier"/>
            </a:endParaRPr>
          </a:p>
          <a:p>
            <a:r>
              <a:rPr lang="en-US" dirty="0" smtClean="0"/>
              <a:t>Part-Whole-Subsidiary  </a:t>
            </a:r>
            <a:r>
              <a:rPr lang="en-US" dirty="0" smtClean="0">
                <a:solidFill>
                  <a:srgbClr val="008000"/>
                </a:solidFill>
              </a:rPr>
              <a:t>ORG-ORG</a:t>
            </a:r>
          </a:p>
          <a:p>
            <a:pPr marL="457200" lvl="1" indent="0">
              <a:buNone/>
            </a:pPr>
            <a:r>
              <a:rPr lang="en-US" dirty="0">
                <a:cs typeface="Courier"/>
              </a:rPr>
              <a:t> </a:t>
            </a:r>
            <a:r>
              <a:rPr lang="en-US" dirty="0" smtClean="0">
                <a:cs typeface="Courier"/>
              </a:rPr>
              <a:t>	 </a:t>
            </a:r>
            <a:r>
              <a:rPr lang="en-US" dirty="0" smtClean="0">
                <a:solidFill>
                  <a:srgbClr val="0000FF"/>
                </a:solidFill>
                <a:latin typeface="Courier"/>
                <a:cs typeface="Courier"/>
              </a:rPr>
              <a:t>XYZ</a:t>
            </a:r>
            <a:r>
              <a:rPr lang="en-US" dirty="0" smtClean="0">
                <a:latin typeface="Courier"/>
                <a:cs typeface="Courier"/>
              </a:rPr>
              <a:t>, the parent company of </a:t>
            </a:r>
            <a:r>
              <a:rPr lang="en-US" dirty="0" smtClean="0">
                <a:solidFill>
                  <a:srgbClr val="0000FF"/>
                </a:solidFill>
                <a:latin typeface="Courier"/>
                <a:cs typeface="Courier"/>
              </a:rPr>
              <a:t>ABC</a:t>
            </a:r>
            <a:endParaRPr lang="en-US" dirty="0" smtClean="0">
              <a:latin typeface="Courier"/>
              <a:cs typeface="Courier"/>
            </a:endParaRPr>
          </a:p>
          <a:p>
            <a:r>
              <a:rPr lang="en-US" dirty="0" smtClean="0"/>
              <a:t>Person-Social-Family     </a:t>
            </a:r>
            <a:r>
              <a:rPr lang="en-US" dirty="0" smtClean="0">
                <a:solidFill>
                  <a:srgbClr val="008000"/>
                </a:solidFill>
              </a:rPr>
              <a:t>PER-PER</a:t>
            </a:r>
          </a:p>
          <a:p>
            <a:pPr marL="457200" lvl="1" indent="0">
              <a:buNone/>
            </a:pPr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smtClean="0">
                <a:latin typeface="Courier"/>
                <a:cs typeface="Courier"/>
              </a:rPr>
              <a:t>  </a:t>
            </a:r>
            <a:r>
              <a:rPr lang="en-US" dirty="0" smtClean="0">
                <a:solidFill>
                  <a:srgbClr val="0000FF"/>
                </a:solidFill>
                <a:latin typeface="Courier"/>
                <a:cs typeface="Courier"/>
              </a:rPr>
              <a:t>John’s</a:t>
            </a:r>
            <a:r>
              <a:rPr lang="en-US" dirty="0" smtClean="0">
                <a:latin typeface="Courier"/>
                <a:cs typeface="Courier"/>
              </a:rPr>
              <a:t> wife </a:t>
            </a:r>
            <a:r>
              <a:rPr lang="en-US" dirty="0" smtClean="0">
                <a:solidFill>
                  <a:srgbClr val="0000FF"/>
                </a:solidFill>
                <a:latin typeface="Courier"/>
                <a:cs typeface="Courier"/>
              </a:rPr>
              <a:t>Yoko</a:t>
            </a:r>
            <a:endParaRPr lang="en-US" dirty="0" smtClean="0">
              <a:latin typeface="Courier"/>
              <a:cs typeface="Courier"/>
            </a:endParaRPr>
          </a:p>
          <a:p>
            <a:r>
              <a:rPr lang="en-US" dirty="0" smtClean="0"/>
              <a:t>Org-AFF-Founder           </a:t>
            </a:r>
            <a:r>
              <a:rPr lang="en-US" dirty="0" smtClean="0">
                <a:solidFill>
                  <a:srgbClr val="008000"/>
                </a:solidFill>
              </a:rPr>
              <a:t>PER-ORG</a:t>
            </a:r>
          </a:p>
          <a:p>
            <a:pPr marL="457200" lvl="1" indent="0">
              <a:buNone/>
            </a:pPr>
            <a:r>
              <a:rPr lang="en-US" dirty="0" smtClean="0">
                <a:solidFill>
                  <a:srgbClr val="0000FF"/>
                </a:solidFill>
                <a:latin typeface="Courier"/>
                <a:cs typeface="Courier"/>
              </a:rPr>
              <a:t>	Steve Jobs</a:t>
            </a:r>
            <a:r>
              <a:rPr lang="en-US" dirty="0" smtClean="0">
                <a:latin typeface="Courier"/>
                <a:cs typeface="Courier"/>
              </a:rPr>
              <a:t>, co-founder of </a:t>
            </a:r>
            <a:r>
              <a:rPr lang="en-US" dirty="0" smtClean="0">
                <a:solidFill>
                  <a:srgbClr val="0000FF"/>
                </a:solidFill>
                <a:latin typeface="Courier"/>
                <a:cs typeface="Courier"/>
              </a:rPr>
              <a:t>Apple</a:t>
            </a:r>
            <a:r>
              <a:rPr lang="en-US" dirty="0" smtClean="0">
                <a:latin typeface="Courier"/>
                <a:cs typeface="Courier"/>
              </a:rPr>
              <a:t>…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7A63A-31A1-2C4C-95AA-A445DBCAB174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73278" y="6601019"/>
            <a:ext cx="166584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D. Jurafsky</a:t>
            </a:r>
          </a:p>
        </p:txBody>
      </p:sp>
    </p:spTree>
    <p:extLst>
      <p:ext uri="{BB962C8B-B14F-4D97-AF65-F5344CB8AC3E}">
        <p14:creationId xmlns:p14="http://schemas.microsoft.com/office/powerpoint/2010/main" val="2147664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77800"/>
            <a:ext cx="7696200" cy="990600"/>
          </a:xfrm>
        </p:spPr>
        <p:txBody>
          <a:bodyPr/>
          <a:lstStyle/>
          <a:p>
            <a:r>
              <a:rPr lang="en-US" dirty="0" smtClean="0"/>
              <a:t>UMLS: Unified </a:t>
            </a:r>
            <a:r>
              <a:rPr lang="en-US" dirty="0"/>
              <a:t>Medical Language </a:t>
            </a:r>
            <a:r>
              <a:rPr lang="en-US" dirty="0" smtClean="0"/>
              <a:t>System</a:t>
            </a:r>
            <a:endParaRPr lang="en-US" dirty="0"/>
          </a:p>
        </p:txBody>
      </p:sp>
      <p:sp>
        <p:nvSpPr>
          <p:cNvPr id="5734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50825" y="1765302"/>
            <a:ext cx="8713788" cy="850900"/>
          </a:xfrm>
        </p:spPr>
        <p:txBody>
          <a:bodyPr/>
          <a:lstStyle/>
          <a:p>
            <a:r>
              <a:rPr lang="en-US" sz="2600" dirty="0" smtClean="0"/>
              <a:t>134 entity types, 54 relations</a:t>
            </a:r>
          </a:p>
        </p:txBody>
      </p:sp>
      <p:sp>
        <p:nvSpPr>
          <p:cNvPr id="57348" name="Rectangle 4"/>
          <p:cNvSpPr>
            <a:spLocks noChangeArrowheads="1"/>
          </p:cNvSpPr>
          <p:nvPr/>
        </p:nvSpPr>
        <p:spPr bwMode="auto">
          <a:xfrm>
            <a:off x="304800" y="2921000"/>
            <a:ext cx="8763000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prstClr val="black"/>
                </a:solidFill>
                <a:ea typeface="ＭＳ Ｐゴシック" charset="0"/>
                <a:cs typeface="Calibri"/>
              </a:rPr>
              <a:t>Injury			          </a:t>
            </a:r>
            <a:r>
              <a:rPr lang="en-US" sz="2400" dirty="0" smtClean="0">
                <a:solidFill>
                  <a:srgbClr val="0000FF"/>
                </a:solidFill>
                <a:ea typeface="ＭＳ Ｐゴシック" charset="0"/>
                <a:cs typeface="Calibri"/>
              </a:rPr>
              <a:t>disrupts</a:t>
            </a:r>
            <a:r>
              <a:rPr lang="en-US" sz="2400" dirty="0">
                <a:solidFill>
                  <a:prstClr val="black"/>
                </a:solidFill>
                <a:ea typeface="ＭＳ Ｐゴシック" charset="0"/>
                <a:cs typeface="Calibri"/>
              </a:rPr>
              <a:t>	</a:t>
            </a:r>
            <a:r>
              <a:rPr lang="en-US" sz="2400" dirty="0" smtClean="0">
                <a:solidFill>
                  <a:prstClr val="black"/>
                </a:solidFill>
                <a:ea typeface="ＭＳ Ｐゴシック" charset="0"/>
                <a:cs typeface="Calibri"/>
              </a:rPr>
              <a:t>	Physiological Function</a:t>
            </a:r>
            <a:endParaRPr lang="en-US" sz="2400" dirty="0">
              <a:solidFill>
                <a:prstClr val="black"/>
              </a:solidFill>
              <a:ea typeface="ＭＳ Ｐゴシック" charset="0"/>
              <a:cs typeface="Calibri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prstClr val="black"/>
                </a:solidFill>
                <a:ea typeface="ＭＳ Ｐゴシック" charset="0"/>
                <a:cs typeface="Calibri"/>
              </a:rPr>
              <a:t>Bodily Location	</a:t>
            </a:r>
            <a:r>
              <a:rPr lang="en-US" sz="2400" dirty="0">
                <a:solidFill>
                  <a:prstClr val="black"/>
                </a:solidFill>
                <a:ea typeface="ＭＳ Ｐゴシック" charset="0"/>
                <a:cs typeface="Calibri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ea typeface="ＭＳ Ｐゴシック" charset="0"/>
                <a:cs typeface="Calibri"/>
              </a:rPr>
              <a:t>         </a:t>
            </a:r>
            <a:r>
              <a:rPr lang="en-US" sz="2400" dirty="0" smtClean="0">
                <a:solidFill>
                  <a:srgbClr val="0000FF"/>
                </a:solidFill>
                <a:ea typeface="ＭＳ Ｐゴシック" charset="0"/>
                <a:cs typeface="Calibri"/>
              </a:rPr>
              <a:t>location-of</a:t>
            </a:r>
            <a:r>
              <a:rPr lang="en-US" sz="2400" dirty="0">
                <a:solidFill>
                  <a:prstClr val="black"/>
                </a:solidFill>
                <a:ea typeface="ＭＳ Ｐゴシック" charset="0"/>
                <a:cs typeface="Calibri"/>
              </a:rPr>
              <a:t>	</a:t>
            </a:r>
            <a:r>
              <a:rPr lang="en-US" sz="2400" dirty="0" smtClean="0">
                <a:solidFill>
                  <a:prstClr val="black"/>
                </a:solidFill>
                <a:ea typeface="ＭＳ Ｐゴシック" charset="0"/>
                <a:cs typeface="Calibri"/>
              </a:rPr>
              <a:t>Biologic Function</a:t>
            </a:r>
            <a:endParaRPr lang="en-US" sz="2400" dirty="0">
              <a:solidFill>
                <a:prstClr val="black"/>
              </a:solidFill>
              <a:ea typeface="ＭＳ Ｐゴシック" charset="0"/>
              <a:cs typeface="Calibri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prstClr val="black"/>
                </a:solidFill>
                <a:ea typeface="ＭＳ Ｐゴシック" charset="0"/>
                <a:cs typeface="Calibri"/>
              </a:rPr>
              <a:t>Anatomical Structure	          </a:t>
            </a:r>
            <a:r>
              <a:rPr lang="en-US" sz="2400" dirty="0" smtClean="0">
                <a:solidFill>
                  <a:srgbClr val="0000FF"/>
                </a:solidFill>
                <a:ea typeface="ＭＳ Ｐゴシック" charset="0"/>
                <a:cs typeface="Calibri"/>
              </a:rPr>
              <a:t>part-of</a:t>
            </a:r>
            <a:r>
              <a:rPr lang="en-US" sz="2400" dirty="0">
                <a:solidFill>
                  <a:prstClr val="black"/>
                </a:solidFill>
                <a:ea typeface="ＭＳ Ｐゴシック" charset="0"/>
                <a:cs typeface="Calibri"/>
              </a:rPr>
              <a:t>	</a:t>
            </a:r>
            <a:r>
              <a:rPr lang="en-US" sz="2400" dirty="0" smtClean="0">
                <a:solidFill>
                  <a:prstClr val="black"/>
                </a:solidFill>
                <a:ea typeface="ＭＳ Ｐゴシック" charset="0"/>
                <a:cs typeface="Calibri"/>
              </a:rPr>
              <a:t>	Organism</a:t>
            </a:r>
            <a:endParaRPr lang="en-US" sz="2400" dirty="0">
              <a:solidFill>
                <a:prstClr val="black"/>
              </a:solidFill>
              <a:ea typeface="ＭＳ Ｐゴシック" charset="0"/>
              <a:cs typeface="Calibri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ea typeface="ＭＳ Ｐゴシック" charset="0"/>
                <a:cs typeface="Calibri"/>
              </a:rPr>
              <a:t>Pharmacologic Substance    </a:t>
            </a:r>
            <a:r>
              <a:rPr lang="en-US" sz="2400" dirty="0" smtClean="0">
                <a:solidFill>
                  <a:srgbClr val="0000FF"/>
                </a:solidFill>
                <a:ea typeface="ＭＳ Ｐゴシック" charset="0"/>
                <a:cs typeface="Calibri"/>
              </a:rPr>
              <a:t>causes</a:t>
            </a:r>
            <a:r>
              <a:rPr lang="en-US" sz="2400" dirty="0" smtClean="0">
                <a:solidFill>
                  <a:prstClr val="black"/>
                </a:solidFill>
                <a:ea typeface="ＭＳ Ｐゴシック" charset="0"/>
                <a:cs typeface="Calibri"/>
              </a:rPr>
              <a:t>		Pathological Function</a:t>
            </a:r>
            <a:endParaRPr lang="en-US" sz="2400" dirty="0">
              <a:solidFill>
                <a:prstClr val="black"/>
              </a:solidFill>
              <a:ea typeface="ＭＳ Ｐゴシック" charset="0"/>
              <a:cs typeface="Calibri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prstClr val="black"/>
                </a:solidFill>
                <a:ea typeface="ＭＳ Ｐゴシック" charset="0"/>
                <a:cs typeface="Calibri"/>
              </a:rPr>
              <a:t>Pharmacologic </a:t>
            </a:r>
            <a:r>
              <a:rPr lang="en-US" sz="2400" dirty="0">
                <a:solidFill>
                  <a:prstClr val="black"/>
                </a:solidFill>
                <a:ea typeface="ＭＳ Ｐゴシック" charset="0"/>
                <a:cs typeface="Calibri"/>
              </a:rPr>
              <a:t>Substance    </a:t>
            </a:r>
            <a:r>
              <a:rPr lang="en-US" sz="2400" dirty="0" smtClean="0">
                <a:solidFill>
                  <a:srgbClr val="0000FF"/>
                </a:solidFill>
                <a:ea typeface="ＭＳ Ｐゴシック" charset="0"/>
                <a:cs typeface="Calibri"/>
              </a:rPr>
              <a:t>treats</a:t>
            </a:r>
            <a:r>
              <a:rPr lang="en-US" sz="2400" dirty="0" smtClean="0">
                <a:solidFill>
                  <a:prstClr val="black"/>
                </a:solidFill>
                <a:ea typeface="ＭＳ Ｐゴシック" charset="0"/>
                <a:cs typeface="Calibri"/>
              </a:rPr>
              <a:t> </a:t>
            </a:r>
            <a:r>
              <a:rPr lang="en-US" sz="2400" dirty="0">
                <a:solidFill>
                  <a:prstClr val="black"/>
                </a:solidFill>
                <a:ea typeface="ＭＳ Ｐゴシック" charset="0"/>
                <a:cs typeface="Calibri"/>
              </a:rPr>
              <a:t>	</a:t>
            </a:r>
            <a:r>
              <a:rPr lang="en-US" sz="2400" dirty="0" smtClean="0">
                <a:solidFill>
                  <a:prstClr val="black"/>
                </a:solidFill>
                <a:ea typeface="ＭＳ Ｐゴシック" charset="0"/>
                <a:cs typeface="Calibri"/>
              </a:rPr>
              <a:t>	Pathologic </a:t>
            </a:r>
            <a:r>
              <a:rPr lang="en-US" sz="2400" dirty="0">
                <a:solidFill>
                  <a:prstClr val="black"/>
                </a:solidFill>
                <a:ea typeface="ＭＳ Ｐゴシック" charset="0"/>
                <a:cs typeface="Calibri"/>
              </a:rPr>
              <a:t>Function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473278" y="6601019"/>
            <a:ext cx="166584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D. Jurafsky</a:t>
            </a:r>
          </a:p>
        </p:txBody>
      </p:sp>
    </p:spTree>
    <p:extLst>
      <p:ext uri="{BB962C8B-B14F-4D97-AF65-F5344CB8AC3E}">
        <p14:creationId xmlns:p14="http://schemas.microsoft.com/office/powerpoint/2010/main" val="37457857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Extracting UMLS relations from a sentence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30400"/>
            <a:ext cx="8534400" cy="44450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  <a:r>
              <a:rPr lang="en-US" dirty="0">
                <a:latin typeface="Courier"/>
                <a:cs typeface="Courier"/>
              </a:rPr>
              <a:t>Doppler echocardiography can be used to diagnose left anterior </a:t>
            </a:r>
            <a:r>
              <a:rPr lang="en-US" dirty="0" smtClean="0">
                <a:latin typeface="Courier"/>
                <a:cs typeface="Courier"/>
              </a:rPr>
              <a:t>descending </a:t>
            </a:r>
            <a:r>
              <a:rPr lang="en-US" dirty="0">
                <a:latin typeface="Courier"/>
                <a:cs typeface="Courier"/>
              </a:rPr>
              <a:t>artery stenosis in patients with type 2 </a:t>
            </a:r>
            <a:r>
              <a:rPr lang="en-US" dirty="0" smtClean="0">
                <a:latin typeface="Courier"/>
                <a:cs typeface="Courier"/>
              </a:rPr>
              <a:t>diabetes</a:t>
            </a:r>
          </a:p>
          <a:p>
            <a:pPr marL="0" indent="0">
              <a:buNone/>
            </a:pP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				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>
                <a:solidFill>
                  <a:srgbClr val="008000"/>
                </a:solidFill>
              </a:rPr>
              <a:t>Echocardiography, Doppler </a:t>
            </a:r>
            <a:r>
              <a:rPr lang="en-US" dirty="0">
                <a:solidFill>
                  <a:srgbClr val="0000FF"/>
                </a:solidFill>
              </a:rPr>
              <a:t>DIAGNOSES</a:t>
            </a:r>
            <a:r>
              <a:rPr lang="en-US" dirty="0"/>
              <a:t> </a:t>
            </a:r>
            <a:r>
              <a:rPr lang="en-US" dirty="0">
                <a:solidFill>
                  <a:srgbClr val="008000"/>
                </a:solidFill>
              </a:rPr>
              <a:t>Acquired stenosis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73278" y="6601019"/>
            <a:ext cx="166584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D. Jurafsky</a:t>
            </a:r>
          </a:p>
        </p:txBody>
      </p:sp>
    </p:spTree>
    <p:extLst>
      <p:ext uri="{BB962C8B-B14F-4D97-AF65-F5344CB8AC3E}">
        <p14:creationId xmlns:p14="http://schemas.microsoft.com/office/powerpoint/2010/main" val="2404435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77800"/>
            <a:ext cx="7467600" cy="812800"/>
          </a:xfrm>
        </p:spPr>
        <p:txBody>
          <a:bodyPr/>
          <a:lstStyle/>
          <a:p>
            <a:r>
              <a:rPr lang="en-US" dirty="0" smtClean="0"/>
              <a:t>Databases of Wikipedia</a:t>
            </a:r>
            <a:r>
              <a:rPr lang="en-US" dirty="0"/>
              <a:t> </a:t>
            </a:r>
            <a:r>
              <a:rPr lang="en-US" dirty="0" smtClean="0"/>
              <a:t>Relations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5" name="Picture 4" descr="stanfordwiki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600200"/>
            <a:ext cx="4267200" cy="5111224"/>
          </a:xfrm>
          <a:prstGeom prst="rect">
            <a:avLst/>
          </a:prstGeom>
        </p:spPr>
      </p:pic>
      <p:pic>
        <p:nvPicPr>
          <p:cNvPr id="7" name="Picture 6" descr="infobox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83020"/>
            <a:ext cx="6303992" cy="526651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774" y="1397002"/>
            <a:ext cx="426507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prstClr val="black"/>
                </a:solidFill>
                <a:ea typeface="ＭＳ Ｐゴシック" charset="0"/>
              </a:rPr>
              <a:t>Relations extracted from </a:t>
            </a:r>
            <a:r>
              <a:rPr lang="en-US" dirty="0" err="1" smtClean="0">
                <a:solidFill>
                  <a:prstClr val="black"/>
                </a:solidFill>
                <a:ea typeface="ＭＳ Ｐゴシック" charset="0"/>
              </a:rPr>
              <a:t>Infobox</a:t>
            </a:r>
            <a:endParaRPr lang="en-US" dirty="0" smtClean="0">
              <a:solidFill>
                <a:prstClr val="black"/>
              </a:solidFill>
              <a:ea typeface="ＭＳ Ｐゴシック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prstClr val="black"/>
                </a:solidFill>
                <a:ea typeface="ＭＳ Ｐゴシック" charset="0"/>
              </a:rPr>
              <a:t>Stanford </a:t>
            </a:r>
            <a:r>
              <a:rPr lang="en-US" dirty="0" smtClean="0">
                <a:solidFill>
                  <a:srgbClr val="0000FF"/>
                </a:solidFill>
                <a:ea typeface="ＭＳ Ｐゴシック" charset="0"/>
              </a:rPr>
              <a:t>state </a:t>
            </a:r>
            <a:r>
              <a:rPr lang="en-US" dirty="0" smtClean="0">
                <a:solidFill>
                  <a:prstClr val="black"/>
                </a:solidFill>
                <a:ea typeface="ＭＳ Ｐゴシック" charset="0"/>
              </a:rPr>
              <a:t>California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prstClr val="black"/>
                </a:solidFill>
                <a:ea typeface="ＭＳ Ｐゴシック" charset="0"/>
              </a:rPr>
              <a:t>Stanford </a:t>
            </a:r>
            <a:r>
              <a:rPr lang="en-US" dirty="0" smtClean="0">
                <a:solidFill>
                  <a:srgbClr val="0000FF"/>
                </a:solidFill>
                <a:ea typeface="ＭＳ Ｐゴシック" charset="0"/>
              </a:rPr>
              <a:t>motto</a:t>
            </a:r>
            <a:r>
              <a:rPr lang="en-US" dirty="0" smtClean="0">
                <a:solidFill>
                  <a:prstClr val="black"/>
                </a:solidFill>
                <a:ea typeface="ＭＳ Ｐゴシック" charset="0"/>
              </a:rPr>
              <a:t> “Die </a:t>
            </a:r>
            <a:r>
              <a:rPr lang="en-US" dirty="0" err="1" smtClean="0">
                <a:solidFill>
                  <a:prstClr val="black"/>
                </a:solidFill>
                <a:ea typeface="ＭＳ Ｐゴシック" charset="0"/>
              </a:rPr>
              <a:t>Luft</a:t>
            </a:r>
            <a:r>
              <a:rPr lang="en-US" dirty="0" smtClean="0">
                <a:solidFill>
                  <a:prstClr val="black"/>
                </a:solidFill>
                <a:ea typeface="ＭＳ Ｐゴシック" charset="0"/>
              </a:rPr>
              <a:t> der </a:t>
            </a:r>
            <a:r>
              <a:rPr lang="en-US" dirty="0" err="1" smtClean="0">
                <a:solidFill>
                  <a:prstClr val="black"/>
                </a:solidFill>
                <a:ea typeface="ＭＳ Ｐゴシック" charset="0"/>
              </a:rPr>
              <a:t>Freiheit</a:t>
            </a:r>
            <a:r>
              <a:rPr lang="en-US" dirty="0" smtClean="0">
                <a:solidFill>
                  <a:prstClr val="black"/>
                </a:solidFill>
                <a:ea typeface="ＭＳ Ｐゴシック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ea typeface="ＭＳ Ｐゴシック" charset="0"/>
              </a:rPr>
              <a:t>weht</a:t>
            </a:r>
            <a:r>
              <a:rPr lang="en-US" dirty="0" smtClean="0">
                <a:solidFill>
                  <a:prstClr val="black"/>
                </a:solidFill>
                <a:ea typeface="ＭＳ Ｐゴシック" charset="0"/>
              </a:rPr>
              <a:t>”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prstClr val="black"/>
                </a:solidFill>
                <a:ea typeface="ＭＳ Ｐゴシック" charset="0"/>
              </a:rPr>
              <a:t>…</a:t>
            </a:r>
            <a:endParaRPr lang="en-US" dirty="0">
              <a:solidFill>
                <a:prstClr val="black"/>
              </a:solidFill>
              <a:ea typeface="ＭＳ Ｐゴシック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276600" y="2311400"/>
            <a:ext cx="1295400" cy="4368800"/>
          </a:xfrm>
          <a:prstGeom prst="rect">
            <a:avLst/>
          </a:prstGeom>
          <a:noFill/>
          <a:ln w="508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Lucida Sans" pitchFamily="-65" charset="0"/>
              <a:ea typeface="ＭＳ Ｐゴシック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4602" y="1193802"/>
            <a:ext cx="25125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CC0000"/>
                </a:solidFill>
                <a:ea typeface="ＭＳ Ｐゴシック" charset="0"/>
              </a:rPr>
              <a:t>Wikipedia </a:t>
            </a:r>
            <a:r>
              <a:rPr lang="en-US" sz="2400" b="1" dirty="0" err="1" smtClean="0">
                <a:solidFill>
                  <a:srgbClr val="CC0000"/>
                </a:solidFill>
                <a:ea typeface="ＭＳ Ｐゴシック" charset="0"/>
              </a:rPr>
              <a:t>Infobox</a:t>
            </a:r>
            <a:endParaRPr lang="en-US" sz="2400" b="1" dirty="0">
              <a:solidFill>
                <a:srgbClr val="CC0000"/>
              </a:solidFill>
              <a:ea typeface="ＭＳ Ｐゴシック" charset="0"/>
            </a:endParaRPr>
          </a:p>
        </p:txBody>
      </p:sp>
      <p:pic>
        <p:nvPicPr>
          <p:cNvPr id="6" name="Content Placeholder 5" descr="stanford3.png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55" b="21955"/>
          <a:stretch>
            <a:fillRect/>
          </a:stretch>
        </p:blipFill>
        <p:spPr>
          <a:xfrm>
            <a:off x="2743200" y="2387600"/>
            <a:ext cx="2971800" cy="4445000"/>
          </a:xfrm>
        </p:spPr>
      </p:pic>
      <p:sp>
        <p:nvSpPr>
          <p:cNvPr id="11" name="TextBox 10"/>
          <p:cNvSpPr txBox="1"/>
          <p:nvPr/>
        </p:nvSpPr>
        <p:spPr>
          <a:xfrm>
            <a:off x="7473278" y="6601019"/>
            <a:ext cx="166584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D. Jurafsky</a:t>
            </a:r>
          </a:p>
        </p:txBody>
      </p:sp>
    </p:spTree>
    <p:extLst>
      <p:ext uri="{BB962C8B-B14F-4D97-AF65-F5344CB8AC3E}">
        <p14:creationId xmlns:p14="http://schemas.microsoft.com/office/powerpoint/2010/main" val="4111080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4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"/>
                            </p:stCondLst>
                            <p:childTnLst>
                              <p:par>
                                <p:cTn id="1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"/>
                            </p:stCondLst>
                            <p:childTnLst>
                              <p:par>
                                <p:cTn id="2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"/>
                            </p:stCondLst>
                            <p:childTnLst>
                              <p:par>
                                <p:cTn id="2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9" grpId="1" animBg="1"/>
      <p:bldP spid="10" grpId="0"/>
      <p:bldP spid="10" grpId="1"/>
    </p:bld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01FF"/>
      </a:accent1>
      <a:accent2>
        <a:srgbClr val="C00200"/>
      </a:accent2>
      <a:accent3>
        <a:srgbClr val="128400"/>
      </a:accent3>
      <a:accent4>
        <a:srgbClr val="FFF100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erve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0000"/>
        </a:solidFill>
        <a:ln>
          <a:noFill/>
        </a:ln>
        <a:effectLst/>
      </a:spPr>
      <a:bodyPr rtlCol="0" anchor="ctr"/>
      <a:lstStyle>
        <a:defPPr algn="ctr">
          <a:defRPr dirty="0" smtClean="0">
            <a:solidFill>
              <a:schemeClr val="tx1"/>
            </a:solidFill>
            <a:latin typeface="Century Gothic"/>
            <a:cs typeface="Century Gothic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38100">
          <a:solidFill>
            <a:srgbClr val="FF0000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latin typeface="Century Gothic"/>
            <a:cs typeface="Century Gothic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NLP-jurafsky">
  <a:themeElements>
    <a:clrScheme name="NLP Class">
      <a:dk1>
        <a:sysClr val="windowText" lastClr="000000"/>
      </a:dk1>
      <a:lt1>
        <a:sysClr val="window" lastClr="FFFFFF"/>
      </a:lt1>
      <a:dk2>
        <a:srgbClr val="605435"/>
      </a:dk2>
      <a:lt2>
        <a:srgbClr val="E7D19A"/>
      </a:lt2>
      <a:accent1>
        <a:srgbClr val="A4001D"/>
      </a:accent1>
      <a:accent2>
        <a:srgbClr val="2584BB"/>
      </a:accent2>
      <a:accent3>
        <a:srgbClr val="BB57BE"/>
      </a:accent3>
      <a:accent4>
        <a:srgbClr val="177245"/>
      </a:accent4>
      <a:accent5>
        <a:srgbClr val="35ACA2"/>
      </a:accent5>
      <a:accent6>
        <a:srgbClr val="FF8700"/>
      </a:accent6>
      <a:hlink>
        <a:srgbClr val="EF8E1C"/>
      </a:hlink>
      <a:folHlink>
        <a:srgbClr val="FEC60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2">
            <a:lumMod val="40000"/>
            <a:lumOff val="60000"/>
          </a:schemeClr>
        </a:solidFill>
        <a:ln w="9525" cap="flat" cmpd="sng" algn="ctr">
          <a:noFill/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Lucida Sans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A50021"/>
            </a:gs>
            <a:gs pos="100000">
              <a:schemeClr val="tx1"/>
            </a:gs>
          </a:gsLst>
          <a:lin ang="0" scaled="1"/>
        </a:gra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Lucida Sans" pitchFamily="-65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1800" dirty="0">
            <a:latin typeface="+mn-lt"/>
          </a:defRPr>
        </a:defPPr>
      </a:lstStyle>
    </a:txDef>
  </a:objectDefaults>
  <a:extraClrSchemeLst>
    <a:extraClrScheme>
      <a:clrScheme name="nlp-lucida-scheme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lp-lucida-scheme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lp-lucida-scheme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lp-lucida-scheme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lp-lucida-scheme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lp-lucida-scheme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lp-lucida-scheme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01FF"/>
      </a:accent1>
      <a:accent2>
        <a:srgbClr val="C00200"/>
      </a:accent2>
      <a:accent3>
        <a:srgbClr val="128400"/>
      </a:accent3>
      <a:accent4>
        <a:srgbClr val="FFF100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erve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0000"/>
        </a:solidFill>
        <a:ln>
          <a:noFill/>
        </a:ln>
        <a:effectLst/>
      </a:spPr>
      <a:bodyPr rtlCol="0" anchor="ctr"/>
      <a:lstStyle>
        <a:defPPr algn="ctr">
          <a:defRPr dirty="0" smtClean="0">
            <a:solidFill>
              <a:schemeClr val="tx1"/>
            </a:solidFill>
            <a:latin typeface="Century Gothic"/>
            <a:cs typeface="Century Gothic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38100">
          <a:solidFill>
            <a:srgbClr val="FF0000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latin typeface="Century Gothic"/>
            <a:cs typeface="Century Gothic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3_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01FF"/>
      </a:accent1>
      <a:accent2>
        <a:srgbClr val="C00200"/>
      </a:accent2>
      <a:accent3>
        <a:srgbClr val="128400"/>
      </a:accent3>
      <a:accent4>
        <a:srgbClr val="FFF100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erve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0000"/>
        </a:solidFill>
        <a:ln>
          <a:noFill/>
        </a:ln>
        <a:effectLst/>
      </a:spPr>
      <a:bodyPr rtlCol="0" anchor="ctr"/>
      <a:lstStyle>
        <a:defPPr algn="ctr">
          <a:defRPr dirty="0" smtClean="0">
            <a:solidFill>
              <a:schemeClr val="tx1"/>
            </a:solidFill>
            <a:latin typeface="Century Gothic"/>
            <a:cs typeface="Century Gothic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38100">
          <a:solidFill>
            <a:srgbClr val="FF0000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latin typeface="Century Gothic"/>
            <a:cs typeface="Century Gothic"/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4_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01FF"/>
      </a:accent1>
      <a:accent2>
        <a:srgbClr val="C00200"/>
      </a:accent2>
      <a:accent3>
        <a:srgbClr val="128400"/>
      </a:accent3>
      <a:accent4>
        <a:srgbClr val="FFF100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erve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0000"/>
        </a:solidFill>
        <a:ln>
          <a:noFill/>
        </a:ln>
        <a:effectLst/>
      </a:spPr>
      <a:bodyPr rtlCol="0" anchor="ctr"/>
      <a:lstStyle>
        <a:defPPr algn="ctr">
          <a:defRPr dirty="0" smtClean="0">
            <a:solidFill>
              <a:schemeClr val="tx1"/>
            </a:solidFill>
            <a:latin typeface="Century Gothic"/>
            <a:cs typeface="Century Gothic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38100">
          <a:solidFill>
            <a:srgbClr val="FF0000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latin typeface="Century Gothic"/>
            <a:cs typeface="Century Gothic"/>
          </a:defRPr>
        </a:defPPr>
      </a:lstStyle>
    </a:tx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2718</Words>
  <Application>Microsoft Office PowerPoint</Application>
  <PresentationFormat>On-screen Show (4:3)</PresentationFormat>
  <Paragraphs>480</Paragraphs>
  <Slides>48</Slides>
  <Notes>14</Notes>
  <HiddenSlides>7</HiddenSlides>
  <MMClips>0</MMClips>
  <ScaleCrop>false</ScaleCrop>
  <HeadingPairs>
    <vt:vector size="6" baseType="variant">
      <vt:variant>
        <vt:lpstr>Theme</vt:lpstr>
      </vt:variant>
      <vt:variant>
        <vt:i4>6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5" baseType="lpstr">
      <vt:lpstr>Office Theme</vt:lpstr>
      <vt:lpstr>1_Office Theme</vt:lpstr>
      <vt:lpstr>NLP-jurafsky</vt:lpstr>
      <vt:lpstr>2_Office Theme</vt:lpstr>
      <vt:lpstr>3_Office Theme</vt:lpstr>
      <vt:lpstr>4_Office Theme</vt:lpstr>
      <vt:lpstr>Equation</vt:lpstr>
      <vt:lpstr>Information Extraction Lecture 7 – Relation Extraction</vt:lpstr>
      <vt:lpstr>Relation Extraction</vt:lpstr>
      <vt:lpstr>Extracting relations from text</vt:lpstr>
      <vt:lpstr>Extracting Relation Triples from Text</vt:lpstr>
      <vt:lpstr>Automated Content Extraction (ACE)</vt:lpstr>
      <vt:lpstr>Automated Content Extraction (ACE)</vt:lpstr>
      <vt:lpstr>UMLS: Unified Medical Language System</vt:lpstr>
      <vt:lpstr>Extracting UMLS relations from a sentence</vt:lpstr>
      <vt:lpstr>Databases of Wikipedia Relations</vt:lpstr>
      <vt:lpstr>Relation databases  that draw from Wikipedia</vt:lpstr>
      <vt:lpstr>Ontological relations</vt:lpstr>
      <vt:lpstr>Patterns for Relation Extraction</vt:lpstr>
      <vt:lpstr>How to build relation extractors</vt:lpstr>
      <vt:lpstr>Rules for extracting IS-A relation</vt:lpstr>
      <vt:lpstr>Rules for extracting IS-A relation</vt:lpstr>
      <vt:lpstr>Hearst’s Patterns for extracting IS-A relations</vt:lpstr>
      <vt:lpstr>Hearst’s Patterns for extracting IS-A relations</vt:lpstr>
      <vt:lpstr>Extracting Richer Relations Using Rules</vt:lpstr>
      <vt:lpstr>Named Entities aren’t quite enough. Which relations hold between 2 entities?</vt:lpstr>
      <vt:lpstr>What relations hold between 2 entities?</vt:lpstr>
      <vt:lpstr>Extracting Richer Relations Using Rules and Named Entities</vt:lpstr>
      <vt:lpstr>Hand-built patterns for relations</vt:lpstr>
      <vt:lpstr>Supervised Methods</vt:lpstr>
      <vt:lpstr>Supervised machine learning for relations</vt:lpstr>
      <vt:lpstr>How to do classification in supervised relation extraction</vt:lpstr>
      <vt:lpstr>Automated Content Extraction (ACE)</vt:lpstr>
      <vt:lpstr>Relation Extraction</vt:lpstr>
      <vt:lpstr>Word Features for Relation Extraction</vt:lpstr>
      <vt:lpstr>Named Entity Type and Mention Level Features for Relation Extraction</vt:lpstr>
      <vt:lpstr>Parse Features for Relation Extraction</vt:lpstr>
      <vt:lpstr>Gazetteer and trigger word features for relation extraction</vt:lpstr>
      <vt:lpstr>American Airlines, a unit of AMR, immediately matched the move, spokesman Tim Wagner said.</vt:lpstr>
      <vt:lpstr>Classifiers for supervised methods</vt:lpstr>
      <vt:lpstr>Evaluation of Supervised Relation Extraction</vt:lpstr>
      <vt:lpstr>Summary: Supervised Relation Extraction</vt:lpstr>
      <vt:lpstr>Semi-Supervised Methods</vt:lpstr>
      <vt:lpstr>Relation Bootstrapping (Hearst 1992)</vt:lpstr>
      <vt:lpstr>Bootstrapping </vt:lpstr>
      <vt:lpstr>Dipre: Extract &lt;author, book&gt; pairs</vt:lpstr>
      <vt:lpstr> Snowball</vt:lpstr>
      <vt:lpstr>Distant Supervision</vt:lpstr>
      <vt:lpstr>Distant supervision paradigm</vt:lpstr>
      <vt:lpstr>Distantly supervised learning  of relation extraction patterns</vt:lpstr>
      <vt:lpstr>Unsupervised relation extraction</vt:lpstr>
      <vt:lpstr>Evaluation of Semi-supervised and Unsupervised Relation Extraction</vt:lpstr>
      <vt:lpstr>PowerPoint Presentation</vt:lpstr>
      <vt:lpstr>Last words</vt:lpstr>
      <vt:lpstr>PowerPoint Presentation</vt:lpstr>
    </vt:vector>
  </TitlesOfParts>
  <Company>CIS, LMU München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Information Extraction - Relation Extraction</dc:title>
  <dc:creator>Alexander Fraser</dc:creator>
  <cp:lastModifiedBy>alex</cp:lastModifiedBy>
  <cp:revision>565</cp:revision>
  <dcterms:created xsi:type="dcterms:W3CDTF">2011-12-07T15:05:48Z</dcterms:created>
  <dcterms:modified xsi:type="dcterms:W3CDTF">2013-12-18T17:06:08Z</dcterms:modified>
</cp:coreProperties>
</file>