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  <p:sldMasterId id="2147483829" r:id="rId4"/>
    <p:sldMasterId id="2147483841" r:id="rId5"/>
    <p:sldMasterId id="2147483853" r:id="rId6"/>
  </p:sldMasterIdLst>
  <p:notesMasterIdLst>
    <p:notesMasterId r:id="rId55"/>
  </p:notesMasterIdLst>
  <p:handoutMasterIdLst>
    <p:handoutMasterId r:id="rId56"/>
  </p:handoutMasterIdLst>
  <p:sldIdLst>
    <p:sldId id="441" r:id="rId7"/>
    <p:sldId id="1005" r:id="rId8"/>
    <p:sldId id="956" r:id="rId9"/>
    <p:sldId id="957" r:id="rId10"/>
    <p:sldId id="959" r:id="rId11"/>
    <p:sldId id="960" r:id="rId12"/>
    <p:sldId id="961" r:id="rId13"/>
    <p:sldId id="962" r:id="rId14"/>
    <p:sldId id="963" r:id="rId15"/>
    <p:sldId id="964" r:id="rId16"/>
    <p:sldId id="965" r:id="rId17"/>
    <p:sldId id="1009" r:id="rId18"/>
    <p:sldId id="966" r:id="rId19"/>
    <p:sldId id="969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977" r:id="rId28"/>
    <p:sldId id="1010" r:id="rId29"/>
    <p:sldId id="980" r:id="rId30"/>
    <p:sldId id="981" r:id="rId31"/>
    <p:sldId id="982" r:id="rId32"/>
    <p:sldId id="983" r:id="rId33"/>
    <p:sldId id="984" r:id="rId34"/>
    <p:sldId id="985" r:id="rId35"/>
    <p:sldId id="986" r:id="rId36"/>
    <p:sldId id="987" r:id="rId37"/>
    <p:sldId id="988" r:id="rId38"/>
    <p:sldId id="989" r:id="rId39"/>
    <p:sldId id="990" r:id="rId40"/>
    <p:sldId id="991" r:id="rId41"/>
    <p:sldId id="1011" r:id="rId42"/>
    <p:sldId id="995" r:id="rId43"/>
    <p:sldId id="996" r:id="rId44"/>
    <p:sldId id="997" r:id="rId45"/>
    <p:sldId id="998" r:id="rId46"/>
    <p:sldId id="999" r:id="rId47"/>
    <p:sldId id="1000" r:id="rId48"/>
    <p:sldId id="1001" r:id="rId49"/>
    <p:sldId id="1002" r:id="rId50"/>
    <p:sldId id="1003" r:id="rId51"/>
    <p:sldId id="954" r:id="rId52"/>
    <p:sldId id="1004" r:id="rId53"/>
    <p:sldId id="79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0639" autoAdjust="0"/>
  </p:normalViewPr>
  <p:slideViewPr>
    <p:cSldViewPr snapToGrid="0" snapToObjects="1">
      <p:cViewPr varScale="1">
        <p:scale>
          <a:sx n="59" d="100"/>
          <a:sy n="5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0340-7DDE-8E45-AEBA-AB59FCC53FC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2" y="221091"/>
            <a:ext cx="2647549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5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4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1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2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0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3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7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3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1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6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43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5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9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5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1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6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0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56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2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3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99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1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59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2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3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68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7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8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2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26.11.2014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7 – Relation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2014-2015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839200" cy="444500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332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78740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876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1" y="1209357"/>
            <a:ext cx="386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Examples from the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WordNet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Thesaurus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36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Patterns for 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Hand-written rules for relation extraction were used in MUC (such as the Fastus system)</a:t>
            </a:r>
          </a:p>
          <a:p>
            <a:r>
              <a:rPr lang="de-DE" dirty="0" smtClean="0"/>
              <a:t>Recently there has been a renewed wide interest in learning rules for relation extraction focused on precision</a:t>
            </a:r>
          </a:p>
          <a:p>
            <a:pPr lvl="1"/>
            <a:r>
              <a:rPr lang="de-DE" dirty="0" smtClean="0"/>
              <a:t>The presumption is that interesting information occurs many times on the web, with different contexts</a:t>
            </a:r>
          </a:p>
          <a:p>
            <a:pPr lvl="2"/>
            <a:r>
              <a:rPr lang="de-DE" dirty="0"/>
              <a:t>e</a:t>
            </a:r>
            <a:r>
              <a:rPr lang="de-DE" dirty="0" smtClean="0"/>
              <a:t>.g., how many times does "Barack Obama is the 44th President of the United States" occur on the web?</a:t>
            </a:r>
          </a:p>
          <a:p>
            <a:pPr lvl="1"/>
            <a:r>
              <a:rPr lang="de-DE" dirty="0" smtClean="0"/>
              <a:t>Focusing on high precision is reasonable because the high redundancy will allow us to deal with recall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543800" cy="114300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 </a:t>
            </a:r>
            <a:endParaRPr lang="en-US" sz="3600" dirty="0"/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  <a:endParaRPr lang="en-US" sz="3200" dirty="0">
              <a:cs typeface="Calibri"/>
            </a:endParaRP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>
                <a:latin typeface="Calibri"/>
                <a:cs typeface="Calibri"/>
              </a:rPr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Unsupervised </a:t>
            </a:r>
            <a:r>
              <a:rPr lang="en-US" sz="3200" dirty="0" smtClean="0">
                <a:cs typeface="Calibri"/>
              </a:rPr>
              <a:t>learning from the web</a:t>
            </a:r>
            <a:endParaRPr lang="en-US" sz="32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03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467600" cy="68580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3426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91400" cy="68580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3188547"/>
            <a:ext cx="4267200" cy="51816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8878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543800" cy="1143000"/>
          </a:xfrm>
        </p:spPr>
        <p:txBody>
          <a:bodyPr/>
          <a:lstStyle/>
          <a:p>
            <a:r>
              <a:rPr lang="en-US" sz="3000" dirty="0" smtClean="0"/>
              <a:t>Hearst’s Patterns for extracting IS-A relations</a:t>
            </a:r>
            <a:endParaRPr lang="en-US" sz="3000" dirty="0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828803" y="1600200"/>
            <a:ext cx="5635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Calibri"/>
              </a:rPr>
              <a:t>(Hearst, 1992):   Automatic Acquisition of Hyponyms</a:t>
            </a: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762000" y="25146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such as X ((, X)* (,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and|or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) X)”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“such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as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“X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or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including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, especially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7953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7696200" cy="9144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0537076"/>
              </p:ext>
            </p:extLst>
          </p:nvPr>
        </p:nvGraphicFramePr>
        <p:xfrm>
          <a:off x="320843" y="1193800"/>
          <a:ext cx="8598565" cy="551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68"/>
                <a:gridCol w="6251097"/>
              </a:tblGrid>
              <a:tr h="854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/>
                </a:tc>
              </a:tr>
              <a:tr h="5603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/>
                </a:tc>
              </a:tr>
              <a:tr h="5293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/>
                </a:tc>
              </a:tr>
              <a:tr h="5454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/>
                </a:tc>
              </a:tr>
              <a:tr h="5454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/>
                </a:tc>
              </a:tr>
              <a:tr h="61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6900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255979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3327400"/>
            <a:ext cx="1676400" cy="873125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4445000"/>
            <a:ext cx="1219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4648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ea typeface="ＭＳ Ｐゴシック" charset="0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895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3733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4648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7801"/>
            <a:ext cx="1416050" cy="188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58340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Up until now we have focused on early stages of the Information Extraction pipeline</a:t>
            </a:r>
          </a:p>
          <a:p>
            <a:pPr lvl="1"/>
            <a:r>
              <a:rPr lang="de-DE" dirty="0" smtClean="0"/>
              <a:t>We have emphasized named entity tagging</a:t>
            </a:r>
          </a:p>
          <a:p>
            <a:r>
              <a:rPr lang="de-DE" dirty="0" smtClean="0"/>
              <a:t>Now we will discuss extracting facts about these entities</a:t>
            </a:r>
          </a:p>
          <a:p>
            <a:pPr lvl="1"/>
            <a:r>
              <a:rPr lang="de-DE" dirty="0" smtClean="0"/>
              <a:t>This can include IS-A facts (similar to named entity types), but also more complicated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44450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4546600"/>
            <a:ext cx="28289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209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309245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397510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4857752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17800"/>
            <a:ext cx="1371600" cy="18288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514600"/>
            <a:ext cx="1930400" cy="19304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5740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86350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543800" cy="119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3400"/>
            <a:ext cx="8991600" cy="44450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98617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44500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7788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For named entity tagging, statistical taggers are the state of the art</a:t>
            </a:r>
          </a:p>
          <a:p>
            <a:r>
              <a:rPr lang="de-DE" dirty="0" smtClean="0"/>
              <a:t>However, for relation extraction, this is not necessarily true</a:t>
            </a:r>
          </a:p>
          <a:p>
            <a:pPr lvl="1"/>
            <a:r>
              <a:rPr lang="de-DE" dirty="0" smtClean="0"/>
              <a:t>Still many hand-crafted rule-based systems out there that work well</a:t>
            </a:r>
          </a:p>
          <a:p>
            <a:pPr lvl="1"/>
            <a:r>
              <a:rPr lang="de-DE" dirty="0" smtClean="0"/>
              <a:t>But hand-crafting such systems takes a lot of work, so classification approaches are very interesting (and they are improving with time)</a:t>
            </a:r>
          </a:p>
          <a:p>
            <a:r>
              <a:rPr lang="de-DE" dirty="0" smtClean="0"/>
              <a:t>I'll now discuss how to formulate relation extraction as a supervised classification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3188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3200"/>
            <a:ext cx="7467600" cy="149860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03400"/>
            <a:ext cx="8763000" cy="48768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21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889000"/>
            <a:ext cx="779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sub-relations of 6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47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467600" cy="99060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534400" cy="71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829006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said.</a:t>
            </a:r>
            <a:endParaRPr lang="en-US" sz="24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52400" y="5765800"/>
            <a:ext cx="1828800" cy="914400"/>
          </a:xfrm>
          <a:prstGeom prst="homePlate">
            <a:avLst>
              <a:gd name="adj" fmla="val 0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SUBSIDIARY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4445000"/>
            <a:ext cx="14478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FAMILY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4140200"/>
            <a:ext cx="19812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EMPLOYMENT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4445000"/>
            <a:ext cx="609600" cy="9144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NIL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2209800" y="5765800"/>
            <a:ext cx="14478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FOUNDER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46482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CITIZEN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172200" y="5562600"/>
            <a:ext cx="16002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INVENTOR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912100" y="52578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…</a:t>
            </a:r>
            <a:endParaRPr lang="en-US" sz="32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819400"/>
            <a:ext cx="2362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57700" y="3244504"/>
            <a:ext cx="1600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2590800"/>
            <a:ext cx="626424" cy="508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3429000"/>
            <a:ext cx="3009900" cy="2336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3937000"/>
            <a:ext cx="342900" cy="2133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7801"/>
            <a:ext cx="1035050" cy="1380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08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4" grpId="0" animBg="1"/>
      <p:bldP spid="7185" grpId="0" animBg="1"/>
      <p:bldP spid="7187" grpId="0" animBg="1"/>
      <p:bldP spid="29" grpId="0" animBg="1"/>
      <p:bldP spid="30" grpId="0" animBg="1"/>
      <p:bldP spid="31" grpId="0" animBg="1"/>
      <p:bldP spid="32" grpId="0" animBg="1"/>
      <p:bldP spid="17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209800"/>
            <a:ext cx="8839200" cy="4546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1" y="1498600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290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169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686800" cy="505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 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Founding-location(IBM, New York)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034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854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Gazetteer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smtClean="0"/>
              <a:t>Gazetteer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978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9" y="1690264"/>
            <a:ext cx="8219955" cy="50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85572" y="668122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898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smtClean="0"/>
              <a:t>Decision Tree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4266" y="6585901"/>
            <a:ext cx="247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70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07000"/>
              </p:ext>
            </p:extLst>
          </p:nvPr>
        </p:nvGraphicFramePr>
        <p:xfrm>
          <a:off x="1219200" y="2819400"/>
          <a:ext cx="441287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819400"/>
                        <a:ext cx="441287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52476"/>
              </p:ext>
            </p:extLst>
          </p:nvPr>
        </p:nvGraphicFramePr>
        <p:xfrm>
          <a:off x="1219200" y="4546600"/>
          <a:ext cx="443753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546600"/>
                        <a:ext cx="443753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58795"/>
              </p:ext>
            </p:extLst>
          </p:nvPr>
        </p:nvGraphicFramePr>
        <p:xfrm>
          <a:off x="6553203" y="3429000"/>
          <a:ext cx="156332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3" y="3429000"/>
                        <a:ext cx="156332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24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072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Semi-Supervised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We'd like to minimize our reliance on having a large training set</a:t>
            </a:r>
          </a:p>
          <a:p>
            <a:r>
              <a:rPr lang="de-DE" dirty="0" smtClean="0"/>
              <a:t>Instead, given a few examples or a few high-precision patterns, we'd like to generalize</a:t>
            </a:r>
          </a:p>
          <a:p>
            <a:pPr lvl="1"/>
            <a:r>
              <a:rPr lang="de-DE" dirty="0" smtClean="0"/>
              <a:t>This is sometimes referred to as "bootstrapping"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to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49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1800"/>
            <a:ext cx="8534400" cy="46736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5895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8740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&lt;author, book&gt;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97000"/>
            <a:ext cx="8686800" cy="444500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 (group by middle, take longest common prefix/suffix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926070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Brin</a:t>
            </a:r>
            <a:r>
              <a:rPr lang="en-US" sz="12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25299"/>
              </p:ext>
            </p:extLst>
          </p:nvPr>
        </p:nvGraphicFramePr>
        <p:xfrm>
          <a:off x="4795719" y="1251194"/>
          <a:ext cx="4343400" cy="148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14"/>
                <a:gridCol w="2550886"/>
              </a:tblGrid>
              <a:tr h="22559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Author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Book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715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Isaac Asimov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Robots</a:t>
                      </a:r>
                      <a:r>
                        <a:rPr lang="en-US" sz="1200" baseline="0" dirty="0" smtClean="0"/>
                        <a:t> of Dawn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8709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David </a:t>
                      </a:r>
                      <a:r>
                        <a:rPr lang="en-US" sz="1200" dirty="0" err="1" smtClean="0"/>
                        <a:t>Brin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err="1" smtClean="0"/>
                        <a:t>Startide</a:t>
                      </a:r>
                      <a:r>
                        <a:rPr lang="en-US" sz="1200" dirty="0" smtClean="0"/>
                        <a:t> Rising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063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James </a:t>
                      </a:r>
                      <a:r>
                        <a:rPr lang="en-US" sz="1200" dirty="0" err="1" smtClean="0"/>
                        <a:t>Gleick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Chaos: Making a New Science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8488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Charles Dickens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Great Expectations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19217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William Shakespeare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Comedy of Errors</a:t>
                      </a:r>
                      <a:endParaRPr lang="en-US" sz="12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09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701800"/>
            <a:ext cx="4020082" cy="34544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924800" cy="9144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2019300"/>
            <a:ext cx="3733800" cy="142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769812" y="4229177"/>
            <a:ext cx="405765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193802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Leland Stanford Junior University, commonly referred to as Stanford University or Stanford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ea typeface="ＭＳ Ｐゴシック" charset="0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ea typeface="ＭＳ Ｐゴシック" charset="0"/>
              </a:rPr>
              <a:t>located in Stanford, California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93802"/>
            <a:ext cx="6159500" cy="529277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4648200"/>
            <a:ext cx="4572000" cy="20066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LOC-IN California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1891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64862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25400"/>
            <a:ext cx="3810000" cy="914400"/>
          </a:xfrm>
        </p:spPr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smtClean="0"/>
              <a:t>Snowball</a:t>
            </a:r>
            <a:endParaRPr lang="en-US" sz="3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3556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Similar iterative algorithm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Group instances w/similar prefix, middle, suffix, extract patterns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But require </a:t>
            </a:r>
            <a:r>
              <a:rPr lang="en-US" dirty="0">
                <a:latin typeface="Calibri"/>
                <a:cs typeface="Calibri"/>
              </a:rPr>
              <a:t>that X and Y be named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And compute a confidence for each pattern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62350" y="5285713"/>
            <a:ext cx="3600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{’s, in,</a:t>
            </a:r>
            <a:r>
              <a:rPr lang="en-US" sz="2000" dirty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headquarters}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81350" y="6075019"/>
            <a:ext cx="19240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{in, based}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81603" y="6045120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428750" y="6045120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6967"/>
              </p:ext>
            </p:extLst>
          </p:nvPr>
        </p:nvGraphicFramePr>
        <p:xfrm>
          <a:off x="4876800" y="1340070"/>
          <a:ext cx="4267200" cy="161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337"/>
                <a:gridCol w="2614863"/>
              </a:tblGrid>
              <a:tr h="4207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Organization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Location of Headquarters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Microsoft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Redmond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Exxon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Irving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2406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IBM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Armonk</a:t>
                      </a:r>
                      <a:endParaRPr lang="en-US" sz="21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78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Agichtein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and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Gravano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2000. Snowball: Extracting Relations </a:t>
            </a:r>
            <a:endParaRPr lang="en-US" sz="1400" dirty="0" smtClean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from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Large Plain-Text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Collections. ICDL 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447802" y="5285713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72350" y="5285713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2" y="52518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.69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48" y="59630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.75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9111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44800"/>
            <a:ext cx="8534400" cy="373380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224915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Snow, Jurafsky, Ng. 2005. Learning syntactic patterns for automatic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Calibri"/>
              </a:rPr>
              <a:t>hypernym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 discovery. NIPS 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Calibri"/>
              </a:rPr>
              <a:t>17</a:t>
            </a:r>
            <a:endParaRPr lang="en-US" sz="1400" dirty="0">
              <a:solidFill>
                <a:srgbClr val="000000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prstClr val="black"/>
                </a:solidFill>
                <a:ea typeface="ＭＳ Ｐゴシック" charset="0"/>
                <a:cs typeface="Calibri"/>
              </a:rPr>
              <a:t>Fei</a:t>
            </a:r>
            <a:r>
              <a:rPr lang="en-US" sz="1400" dirty="0">
                <a:solidFill>
                  <a:prstClr val="black"/>
                </a:solidFill>
                <a:ea typeface="ＭＳ Ｐゴシック" charset="0"/>
                <a:cs typeface="Calibri"/>
              </a:rPr>
              <a:t> Wu and Daniel S. Weld. 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2007.  Autonomously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Semantifying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Wikipeida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. CIKM 2007</a:t>
            </a:r>
            <a:endParaRPr lang="en-US" sz="1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prstClr val="black"/>
                </a:solidFill>
                <a:ea typeface="Arial" pitchFamily="-107" charset="0"/>
                <a:cs typeface="Calibri"/>
              </a:rPr>
              <a:t>Mintz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, Bills, Snow,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Jurafsky. 2009. 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Distant supervision for relation extraction without labeled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data. ACL09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2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1656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312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635000"/>
            <a:ext cx="7620000" cy="7620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549400"/>
            <a:ext cx="411480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4775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4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701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1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2514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2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3327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3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6070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4648200"/>
            <a:ext cx="2971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 was born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PER, born (XXXX),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PER’s birthplace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2" y="2262427"/>
            <a:ext cx="283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&lt;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Edwin Hubble, Marshfield&gt;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&lt;Albert Einstein, Ulm&gt;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90" y="161575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Born-In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3225800"/>
            <a:ext cx="3810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 was born in Marshfield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Einstein, born (1879),  Ulm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Hubble’s birthplace in Marshfield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1" y="6172200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(born-in | 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,…,f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70000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)</a:t>
            </a:r>
            <a:endParaRPr lang="en-US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1459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99060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2000"/>
            <a:ext cx="8686800" cy="444500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parsed data to train a “trustworthy tuple” classifier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Single-pass extract all relations between NPs, keep if trustworthy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Assessor ranks relations based on text redundancy</a:t>
            </a:r>
            <a:endParaRPr lang="en-US" dirty="0"/>
          </a:p>
          <a:p>
            <a:pPr marL="685800" lvl="2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(FCI, specializes in, software development) </a:t>
            </a:r>
            <a:endParaRPr lang="en-US" dirty="0" smtClean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(Tesla</a:t>
            </a:r>
            <a:r>
              <a:rPr lang="en-US" dirty="0" smtClean="0">
                <a:solidFill>
                  <a:srgbClr val="0000FF"/>
                </a:solidFill>
              </a:rPr>
              <a:t>, invented</a:t>
            </a:r>
            <a:r>
              <a:rPr lang="en-US" dirty="0">
                <a:solidFill>
                  <a:srgbClr val="0000FF"/>
                </a:solidFill>
              </a:rPr>
              <a:t>, coil transformer)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81200" cy="457200"/>
          </a:xfrm>
        </p:spPr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4" y="1092202"/>
            <a:ext cx="601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M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Banko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Cararella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S.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Soderland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Broadhead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, and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O.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Etzioni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2007. Open information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extraction from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the web.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IJCAI</a:t>
            </a:r>
            <a:endParaRPr lang="en-US" sz="16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780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13208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an also compute precision at different levels of recall.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Precision for top 1000 new relations, top 10,000 new relations, top 100,000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 each case taking a random sample of that set</a:t>
            </a:r>
          </a:p>
          <a:p>
            <a:r>
              <a:rPr lang="en-US" sz="2000" dirty="0" smtClean="0"/>
              <a:t>But no way to evaluate recall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55394"/>
              </p:ext>
            </p:extLst>
          </p:nvPr>
        </p:nvGraphicFramePr>
        <p:xfrm>
          <a:off x="2438401" y="4445000"/>
          <a:ext cx="3733800" cy="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4445000"/>
                        <a:ext cx="3733800" cy="68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661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Most of the slides today came from a lecture of Dan Jurafsky's in Chris Manning</a:t>
            </a:r>
            <a:r>
              <a:rPr lang="de-DE" dirty="0"/>
              <a:t> </a:t>
            </a:r>
            <a:r>
              <a:rPr lang="de-DE" dirty="0" smtClean="0"/>
              <a:t>and Dan Jurafsky's online NLP course at Stanford (covers very broad range of NLP and Machine Learning topics)</a:t>
            </a:r>
          </a:p>
          <a:p>
            <a:pPr lvl="1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As discussed in Sarawagi, traditional IE and web-based IE differ</a:t>
            </a:r>
          </a:p>
          <a:p>
            <a:pPr lvl="1"/>
            <a:r>
              <a:rPr lang="de-DE" dirty="0" smtClean="0"/>
              <a:t>Traditional IE: find relation between entities in one text (think of CMU Seminars for instance)</a:t>
            </a:r>
          </a:p>
          <a:p>
            <a:pPr lvl="1"/>
            <a:r>
              <a:rPr lang="de-DE" dirty="0" smtClean="0"/>
              <a:t>Web IE: find relation between "real-world" entities. Relations may occur on many different pages expressed in different ways</a:t>
            </a:r>
          </a:p>
          <a:p>
            <a:pPr lvl="1"/>
            <a:r>
              <a:rPr lang="de-DE" dirty="0" smtClean="0"/>
              <a:t>There are also tasks that are in between these two extremes</a:t>
            </a:r>
          </a:p>
          <a:p>
            <a:r>
              <a:rPr lang="de-DE" dirty="0" smtClean="0"/>
              <a:t>Event extraction is like relation extraction </a:t>
            </a:r>
          </a:p>
          <a:p>
            <a:pPr lvl="1"/>
            <a:r>
              <a:rPr lang="de-DE" dirty="0" smtClean="0"/>
              <a:t>The difference is that we fill out templates</a:t>
            </a:r>
          </a:p>
          <a:p>
            <a:pPr lvl="1"/>
            <a:r>
              <a:rPr lang="de-DE" dirty="0" smtClean="0"/>
              <a:t>We have seen examples of these templates several times (for instance: outbreak – location – date)</a:t>
            </a:r>
          </a:p>
          <a:p>
            <a:pPr lvl="1"/>
            <a:r>
              <a:rPr lang="de-DE" dirty="0" smtClean="0"/>
              <a:t>Due to time, I am skipping the details of event extraction</a:t>
            </a:r>
          </a:p>
          <a:p>
            <a:pPr lvl="1"/>
            <a:r>
              <a:rPr lang="de-DE" dirty="0" smtClean="0"/>
              <a:t>In any case, how it is done is highly specific to the individual task to be performed</a:t>
            </a:r>
          </a:p>
        </p:txBody>
      </p:sp>
    </p:spTree>
    <p:extLst>
      <p:ext uri="{BB962C8B-B14F-4D97-AF65-F5344CB8AC3E}">
        <p14:creationId xmlns:p14="http://schemas.microsoft.com/office/powerpoint/2010/main" val="7059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889000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04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Physical-Located            </a:t>
            </a:r>
            <a:r>
              <a:rPr lang="en-US" dirty="0" smtClean="0">
                <a:solidFill>
                  <a:srgbClr val="008000"/>
                </a:solidFill>
              </a:rPr>
              <a:t>PER-GPE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He</a:t>
            </a:r>
            <a:r>
              <a:rPr lang="en-US" dirty="0" smtClean="0">
                <a:latin typeface="Courier"/>
                <a:cs typeface="Courier"/>
              </a:rPr>
              <a:t> was in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Tennessee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47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696200" cy="99060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65302"/>
            <a:ext cx="8713788" cy="850900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92100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Injury		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disrupts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Physiological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Bodily Location	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location-of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Biologic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Anatomical Structure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part-of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Organism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Pharmacologic 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	Pathological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Pharmacologic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treats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Pathologic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74578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8534400" cy="444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04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128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267200" cy="5111224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3020"/>
            <a:ext cx="6303992" cy="5266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397002"/>
            <a:ext cx="4265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Relations extracted from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Infobox</a:t>
            </a:r>
            <a:endParaRPr lang="en-US" dirty="0" smtClean="0">
              <a:solidFill>
                <a:prstClr val="black"/>
              </a:solidFill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state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California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motto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“Die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Luft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der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Freiheit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weht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2311400"/>
            <a:ext cx="1295400" cy="4368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2" y="1193802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0000"/>
                </a:solidFill>
                <a:ea typeface="ＭＳ Ｐゴシック" charset="0"/>
              </a:rPr>
              <a:t>Wikipedia </a:t>
            </a:r>
            <a:r>
              <a:rPr lang="en-US" sz="2400" b="1" dirty="0" err="1" smtClean="0">
                <a:solidFill>
                  <a:srgbClr val="CC0000"/>
                </a:solidFill>
                <a:ea typeface="ＭＳ Ｐゴシック" charset="0"/>
              </a:rPr>
              <a:t>Infobox</a:t>
            </a:r>
            <a:endParaRPr lang="en-US" sz="2400" b="1" dirty="0">
              <a:solidFill>
                <a:srgbClr val="CC0000"/>
              </a:solidFill>
              <a:ea typeface="ＭＳ Ｐゴシック" charset="0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2387600"/>
            <a:ext cx="2971800" cy="4445000"/>
          </a:xfrm>
        </p:spPr>
      </p:pic>
      <p:sp>
        <p:nvSpPr>
          <p:cNvPr id="11" name="TextBox 10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1110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2735</Words>
  <Application>Microsoft Office PowerPoint</Application>
  <PresentationFormat>On-screen Show (4:3)</PresentationFormat>
  <Paragraphs>486</Paragraphs>
  <Slides>48</Slides>
  <Notes>14</Notes>
  <HiddenSlides>7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Office Theme</vt:lpstr>
      <vt:lpstr>1_Office Theme</vt:lpstr>
      <vt:lpstr>NLP-jurafsky</vt:lpstr>
      <vt:lpstr>2_Office Theme</vt:lpstr>
      <vt:lpstr>3_Office Theme</vt:lpstr>
      <vt:lpstr>4_Office Theme</vt:lpstr>
      <vt:lpstr>Equation</vt:lpstr>
      <vt:lpstr>Information Extraction Lecture 7 – Relation Extraction</vt:lpstr>
      <vt:lpstr>Relation Extraction</vt:lpstr>
      <vt:lpstr>Extracting relations from text</vt:lpstr>
      <vt:lpstr>Extracting Relation Triples from Text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Patterns for Relation Extraction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Methods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Semi-Supervised Methods</vt:lpstr>
      <vt:lpstr>Relation Bootstrapping (Hearst 1992)</vt:lpstr>
      <vt:lpstr>Bootstrapping </vt:lpstr>
      <vt:lpstr>Dipre: Extract &lt;author, book&gt; pairs</vt:lpstr>
      <vt:lpstr> Snowball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PowerPoint Presentation</vt:lpstr>
      <vt:lpstr>Last words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Relation Extraction</dc:title>
  <dc:creator>Alexander Fraser</dc:creator>
  <cp:lastModifiedBy>alex</cp:lastModifiedBy>
  <cp:revision>568</cp:revision>
  <dcterms:created xsi:type="dcterms:W3CDTF">2011-12-07T15:05:48Z</dcterms:created>
  <dcterms:modified xsi:type="dcterms:W3CDTF">2014-11-26T14:00:35Z</dcterms:modified>
</cp:coreProperties>
</file>