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8"/>
  </p:notesMasterIdLst>
  <p:handoutMasterIdLst>
    <p:handoutMasterId r:id="rId49"/>
  </p:handoutMasterIdLst>
  <p:sldIdLst>
    <p:sldId id="441" r:id="rId3"/>
    <p:sldId id="1074" r:id="rId4"/>
    <p:sldId id="1031" r:id="rId5"/>
    <p:sldId id="1029" r:id="rId6"/>
    <p:sldId id="1034" r:id="rId7"/>
    <p:sldId id="1035" r:id="rId8"/>
    <p:sldId id="1036" r:id="rId9"/>
    <p:sldId id="1039" r:id="rId10"/>
    <p:sldId id="1037" r:id="rId11"/>
    <p:sldId id="1030" r:id="rId12"/>
    <p:sldId id="1073" r:id="rId13"/>
    <p:sldId id="1040" r:id="rId14"/>
    <p:sldId id="1041" r:id="rId15"/>
    <p:sldId id="1042" r:id="rId16"/>
    <p:sldId id="1043" r:id="rId17"/>
    <p:sldId id="1044" r:id="rId18"/>
    <p:sldId id="1045" r:id="rId19"/>
    <p:sldId id="1046" r:id="rId20"/>
    <p:sldId id="1047" r:id="rId21"/>
    <p:sldId id="1048" r:id="rId22"/>
    <p:sldId id="1049" r:id="rId23"/>
    <p:sldId id="1050" r:id="rId24"/>
    <p:sldId id="1051" r:id="rId25"/>
    <p:sldId id="1052" r:id="rId26"/>
    <p:sldId id="1053" r:id="rId27"/>
    <p:sldId id="1054" r:id="rId28"/>
    <p:sldId id="1055" r:id="rId29"/>
    <p:sldId id="1056" r:id="rId30"/>
    <p:sldId id="1057" r:id="rId31"/>
    <p:sldId id="1058" r:id="rId32"/>
    <p:sldId id="1059" r:id="rId33"/>
    <p:sldId id="1060" r:id="rId34"/>
    <p:sldId id="1061" r:id="rId35"/>
    <p:sldId id="1062" r:id="rId36"/>
    <p:sldId id="1063" r:id="rId37"/>
    <p:sldId id="1064" r:id="rId38"/>
    <p:sldId id="1065" r:id="rId39"/>
    <p:sldId id="1066" r:id="rId40"/>
    <p:sldId id="1067" r:id="rId41"/>
    <p:sldId id="1068" r:id="rId42"/>
    <p:sldId id="1069" r:id="rId43"/>
    <p:sldId id="1070" r:id="rId44"/>
    <p:sldId id="1072" r:id="rId45"/>
    <p:sldId id="1071" r:id="rId46"/>
    <p:sldId id="98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snapToGrid="0" snapToObjects="1">
      <p:cViewPr varScale="1">
        <p:scale>
          <a:sx n="115" d="100"/>
          <a:sy n="115" d="100"/>
        </p:scale>
        <p:origin x="-1524" y="-102"/>
      </p:cViewPr>
      <p:guideLst>
        <p:guide orient="horz" pos="2160"/>
        <p:guide pos="2880"/>
      </p:guideLst>
    </p:cSldViewPr>
  </p:slideViewPr>
  <p:outlineViewPr>
    <p:cViewPr>
      <p:scale>
        <a:sx n="33" d="100"/>
        <a:sy n="33" d="100"/>
      </p:scale>
      <p:origin x="0" y="2340"/>
    </p:cViewPr>
  </p:outlineViewPr>
  <p:notesTextViewPr>
    <p:cViewPr>
      <p:scale>
        <a:sx n="100" d="100"/>
        <a:sy n="100" d="100"/>
      </p:scale>
      <p:origin x="0" y="0"/>
    </p:cViewPr>
  </p:notesTextViewPr>
  <p:sorterViewPr>
    <p:cViewPr>
      <p:scale>
        <a:sx n="100" d="100"/>
        <a:sy n="100" d="100"/>
      </p:scale>
      <p:origin x="0" y="1485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pitchFamily="2" charset="-122"/>
              </a:rPr>
              <a:t>Make</a:t>
            </a:r>
            <a:r>
              <a:rPr lang="en-US" altLang="zh-CN" baseline="0" dirty="0" smtClean="0">
                <a:ea typeface="宋体" pitchFamily="2" charset="-122"/>
              </a:rPr>
              <a:t> this more pretty, put pictures; revise the next picture to reflect these steps</a:t>
            </a:r>
            <a:endParaRPr lang="zh-CN" altLang="en-US" dirty="0" smtClean="0">
              <a:ea typeface="宋体" pitchFamily="2" charset="-122"/>
            </a:endParaRPr>
          </a:p>
        </p:txBody>
      </p:sp>
      <p:sp>
        <p:nvSpPr>
          <p:cNvPr id="23556" name="Slide Number Placeholder 3"/>
          <p:cNvSpPr txBox="1">
            <a:spLocks noGrp="1"/>
          </p:cNvSpPr>
          <p:nvPr/>
        </p:nvSpPr>
        <p:spPr bwMode="auto">
          <a:xfrm>
            <a:off x="3885579" y="8686644"/>
            <a:ext cx="2972421"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8" rIns="92154" bIns="46078" anchor="b"/>
          <a:lstStyle>
            <a:lvl1pPr defTabSz="931863">
              <a:defRPr sz="2800">
                <a:solidFill>
                  <a:schemeClr val="tx1"/>
                </a:solidFill>
                <a:latin typeface="Calibri" pitchFamily="34" charset="0"/>
                <a:ea typeface="ＭＳ Ｐゴシック" pitchFamily="34" charset="-128"/>
              </a:defRPr>
            </a:lvl1pPr>
            <a:lvl2pPr marL="742950" indent="-285750" defTabSz="931863">
              <a:defRPr sz="2800">
                <a:solidFill>
                  <a:schemeClr val="tx1"/>
                </a:solidFill>
                <a:latin typeface="Calibri" pitchFamily="34" charset="0"/>
                <a:ea typeface="ＭＳ Ｐゴシック" pitchFamily="34" charset="-128"/>
              </a:defRPr>
            </a:lvl2pPr>
            <a:lvl3pPr marL="1143000" indent="-228600" defTabSz="931863">
              <a:defRPr sz="2800">
                <a:solidFill>
                  <a:schemeClr val="tx1"/>
                </a:solidFill>
                <a:latin typeface="Calibri" pitchFamily="34" charset="0"/>
                <a:ea typeface="ＭＳ Ｐゴシック" pitchFamily="34" charset="-128"/>
              </a:defRPr>
            </a:lvl3pPr>
            <a:lvl4pPr marL="1600200" indent="-228600" defTabSz="931863">
              <a:defRPr sz="2800">
                <a:solidFill>
                  <a:schemeClr val="tx1"/>
                </a:solidFill>
                <a:latin typeface="Calibri" pitchFamily="34" charset="0"/>
                <a:ea typeface="ＭＳ Ｐゴシック" pitchFamily="34" charset="-128"/>
              </a:defRPr>
            </a:lvl4pPr>
            <a:lvl5pPr marL="2057400" indent="-228600" defTabSz="931863">
              <a:defRPr sz="2800">
                <a:solidFill>
                  <a:schemeClr val="tx1"/>
                </a:solidFill>
                <a:latin typeface="Calibri" pitchFamily="34" charset="0"/>
                <a:ea typeface="ＭＳ Ｐゴシック" pitchFamily="34" charset="-128"/>
              </a:defRPr>
            </a:lvl5pPr>
            <a:lvl6pPr marL="25146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r" fontAlgn="base">
              <a:spcBef>
                <a:spcPct val="0"/>
              </a:spcBef>
              <a:spcAft>
                <a:spcPct val="0"/>
              </a:spcAft>
            </a:pPr>
            <a:fld id="{71E07827-19DC-4052-A94B-FE2FC444D814}" type="slidenum">
              <a:rPr lang="zh-CN" altLang="en-US" sz="1200">
                <a:solidFill>
                  <a:prstClr val="black"/>
                </a:solidFill>
                <a:latin typeface="Times New Roman" pitchFamily="18" charset="0"/>
                <a:ea typeface="宋体" pitchFamily="2" charset="-122"/>
                <a:cs typeface="Arial" charset="0"/>
              </a:rPr>
              <a:pPr algn="r" fontAlgn="base">
                <a:spcBef>
                  <a:spcPct val="0"/>
                </a:spcBef>
                <a:spcAft>
                  <a:spcPct val="0"/>
                </a:spcAft>
              </a:pPr>
              <a:t>13</a:t>
            </a:fld>
            <a:endParaRPr lang="en-US" altLang="zh-CN" sz="1200" dirty="0">
              <a:solidFill>
                <a:prstClr val="black"/>
              </a:solidFill>
              <a:latin typeface="Times New Roman" pitchFamily="18" charset="0"/>
              <a:ea typeface="宋体"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AE8EF5-FD3B-4E66-913E-60C71812E4C4}" type="slidenum">
              <a:rPr lang="en-US" altLang="zh-CN">
                <a:solidFill>
                  <a:prstClr val="black"/>
                </a:solidFill>
              </a:rPr>
              <a:pPr/>
              <a:t>25</a:t>
            </a:fld>
            <a:endParaRPr lang="en-US" altLang="zh-CN">
              <a:solidFill>
                <a:prstClr val="black"/>
              </a:solidFill>
            </a:endParaRPr>
          </a:p>
        </p:txBody>
      </p:sp>
      <p:sp>
        <p:nvSpPr>
          <p:cNvPr id="2231298" name="Rectangle 2"/>
          <p:cNvSpPr>
            <a:spLocks noGrp="1" noRot="1" noChangeAspect="1" noChangeArrowheads="1" noTextEdit="1"/>
          </p:cNvSpPr>
          <p:nvPr>
            <p:ph type="sldImg"/>
          </p:nvPr>
        </p:nvSpPr>
        <p:spPr>
          <a:xfrm>
            <a:off x="1144588" y="685800"/>
            <a:ext cx="4570412" cy="3429000"/>
          </a:xfrm>
          <a:ln/>
        </p:spPr>
      </p:sp>
      <p:sp>
        <p:nvSpPr>
          <p:cNvPr id="2231299"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80BB032-D9E4-4D6E-BBC9-93F8D4B90D84}" type="slidenum">
              <a:rPr lang="en-US" altLang="zh-CN">
                <a:solidFill>
                  <a:prstClr val="black"/>
                </a:solidFill>
              </a:rPr>
              <a:pPr/>
              <a:t>27</a:t>
            </a:fld>
            <a:endParaRPr lang="en-US" altLang="zh-CN">
              <a:solidFill>
                <a:prstClr val="black"/>
              </a:solidFill>
            </a:endParaRPr>
          </a:p>
        </p:txBody>
      </p:sp>
      <p:sp>
        <p:nvSpPr>
          <p:cNvPr id="2236418" name="Rectangle 2"/>
          <p:cNvSpPr>
            <a:spLocks noGrp="1" noRot="1" noChangeAspect="1" noChangeArrowheads="1" noTextEdit="1"/>
          </p:cNvSpPr>
          <p:nvPr>
            <p:ph type="sldImg"/>
          </p:nvPr>
        </p:nvSpPr>
        <p:spPr>
          <a:xfrm>
            <a:off x="1144588" y="685800"/>
            <a:ext cx="4570412" cy="3429000"/>
          </a:xfrm>
          <a:ln/>
        </p:spPr>
      </p:sp>
      <p:sp>
        <p:nvSpPr>
          <p:cNvPr id="2236419" name="Rectangle 3"/>
          <p:cNvSpPr>
            <a:spLocks noGrp="1" noChangeArrowheads="1"/>
          </p:cNvSpPr>
          <p:nvPr>
            <p:ph type="body" idx="1"/>
          </p:nvPr>
        </p:nvSpPr>
        <p:spPr>
          <a:xfrm>
            <a:off x="913805" y="4343704"/>
            <a:ext cx="5030391" cy="4113892"/>
          </a:xfrm>
        </p:spPr>
        <p:txBody>
          <a:bodyPr/>
          <a:lstStyle/>
          <a:p>
            <a:r>
              <a:rPr lang="en-US" altLang="zh-CN"/>
              <a:t>Uncertainty; delay the confidence estimation from the baseline,try to confirm or correct the results using global confidence; some examples are as follows.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8EF900-BD4F-4033-AAA5-D610E5D97FD6}" type="slidenum">
              <a:rPr lang="en-US" altLang="zh-CN">
                <a:solidFill>
                  <a:prstClr val="black"/>
                </a:solidFill>
              </a:rPr>
              <a:pPr/>
              <a:t>28</a:t>
            </a:fld>
            <a:endParaRPr lang="en-US" altLang="zh-CN">
              <a:solidFill>
                <a:prstClr val="black"/>
              </a:solidFill>
            </a:endParaRPr>
          </a:p>
        </p:txBody>
      </p:sp>
      <p:sp>
        <p:nvSpPr>
          <p:cNvPr id="2238466" name="Rectangle 2"/>
          <p:cNvSpPr>
            <a:spLocks noGrp="1" noRot="1" noChangeAspect="1" noChangeArrowheads="1" noTextEdit="1"/>
          </p:cNvSpPr>
          <p:nvPr>
            <p:ph type="sldImg"/>
          </p:nvPr>
        </p:nvSpPr>
        <p:spPr>
          <a:xfrm>
            <a:off x="1144588" y="685800"/>
            <a:ext cx="4570412" cy="3429000"/>
          </a:xfrm>
          <a:ln/>
        </p:spPr>
      </p:sp>
      <p:sp>
        <p:nvSpPr>
          <p:cNvPr id="2238467" name="Rectangle 3"/>
          <p:cNvSpPr>
            <a:spLocks noGrp="1" noChangeArrowheads="1"/>
          </p:cNvSpPr>
          <p:nvPr>
            <p:ph type="body" idx="1"/>
          </p:nvPr>
        </p:nvSpPr>
        <p:spPr>
          <a:xfrm>
            <a:off x="913805" y="4343704"/>
            <a:ext cx="5030391" cy="4113892"/>
          </a:xfrm>
        </p:spPr>
        <p:txBody>
          <a:bodyPr/>
          <a:lstStyle/>
          <a:p>
            <a:r>
              <a:rPr lang="en-US" altLang="zh-CN"/>
              <a:t>Two main operations…;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5074A59-6DDD-4FC6-9698-DE8B81295062}" type="slidenum">
              <a:rPr lang="en-US" altLang="zh-CN">
                <a:solidFill>
                  <a:prstClr val="black"/>
                </a:solidFill>
              </a:rPr>
              <a:pPr/>
              <a:t>29</a:t>
            </a:fld>
            <a:endParaRPr lang="en-US" altLang="zh-CN">
              <a:solidFill>
                <a:prstClr val="black"/>
              </a:solidFill>
            </a:endParaRPr>
          </a:p>
        </p:txBody>
      </p:sp>
      <p:sp>
        <p:nvSpPr>
          <p:cNvPr id="2240514" name="Rectangle 2"/>
          <p:cNvSpPr>
            <a:spLocks noGrp="1" noRot="1" noChangeAspect="1" noChangeArrowheads="1" noTextEdit="1"/>
          </p:cNvSpPr>
          <p:nvPr>
            <p:ph type="sldImg"/>
          </p:nvPr>
        </p:nvSpPr>
        <p:spPr>
          <a:xfrm>
            <a:off x="1144588" y="685800"/>
            <a:ext cx="4570412" cy="3429000"/>
          </a:xfrm>
          <a:ln/>
        </p:spPr>
      </p:sp>
      <p:sp>
        <p:nvSpPr>
          <p:cNvPr id="2240515"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9DA43E6-1394-47F7-81DA-EFFDC1930995}" type="slidenum">
              <a:rPr lang="en-US" altLang="zh-CN">
                <a:solidFill>
                  <a:prstClr val="black"/>
                </a:solidFill>
              </a:rPr>
              <a:pPr/>
              <a:t>30</a:t>
            </a:fld>
            <a:endParaRPr lang="en-US" altLang="zh-CN">
              <a:solidFill>
                <a:prstClr val="black"/>
              </a:solidFill>
            </a:endParaRPr>
          </a:p>
        </p:txBody>
      </p:sp>
      <p:sp>
        <p:nvSpPr>
          <p:cNvPr id="2242562" name="Rectangle 2"/>
          <p:cNvSpPr>
            <a:spLocks noGrp="1" noRot="1" noChangeAspect="1" noChangeArrowheads="1" noTextEdit="1"/>
          </p:cNvSpPr>
          <p:nvPr>
            <p:ph type="sldImg"/>
          </p:nvPr>
        </p:nvSpPr>
        <p:spPr>
          <a:xfrm>
            <a:off x="1144588" y="685800"/>
            <a:ext cx="4570412" cy="3429000"/>
          </a:xfrm>
          <a:ln/>
        </p:spPr>
      </p:sp>
      <p:sp>
        <p:nvSpPr>
          <p:cNvPr id="2242563"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D9C101F-8771-4F7D-8908-08F0FBD85376}" type="slidenum">
              <a:rPr lang="en-US" altLang="zh-CN">
                <a:solidFill>
                  <a:prstClr val="black"/>
                </a:solidFill>
              </a:rPr>
              <a:pPr/>
              <a:t>31</a:t>
            </a:fld>
            <a:endParaRPr lang="en-US" altLang="zh-CN">
              <a:solidFill>
                <a:prstClr val="black"/>
              </a:solidFill>
            </a:endParaRPr>
          </a:p>
        </p:txBody>
      </p:sp>
      <p:sp>
        <p:nvSpPr>
          <p:cNvPr id="2244610" name="Rectangle 2"/>
          <p:cNvSpPr>
            <a:spLocks noGrp="1" noRot="1" noChangeAspect="1" noChangeArrowheads="1" noTextEdit="1"/>
          </p:cNvSpPr>
          <p:nvPr>
            <p:ph type="sldImg"/>
          </p:nvPr>
        </p:nvSpPr>
        <p:spPr>
          <a:xfrm>
            <a:off x="1144588" y="685800"/>
            <a:ext cx="4570412" cy="3429000"/>
          </a:xfrm>
          <a:ln/>
        </p:spPr>
      </p:sp>
      <p:sp>
        <p:nvSpPr>
          <p:cNvPr id="2244611"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A2F9C7-4673-433C-9023-985B125FD85E}" type="slidenum">
              <a:rPr lang="en-US" altLang="zh-CN">
                <a:solidFill>
                  <a:prstClr val="black"/>
                </a:solidFill>
              </a:rPr>
              <a:pPr/>
              <a:t>32</a:t>
            </a:fld>
            <a:endParaRPr lang="en-US" altLang="zh-CN">
              <a:solidFill>
                <a:prstClr val="black"/>
              </a:solidFill>
            </a:endParaRPr>
          </a:p>
        </p:txBody>
      </p:sp>
      <p:sp>
        <p:nvSpPr>
          <p:cNvPr id="2246658" name="Rectangle 2"/>
          <p:cNvSpPr>
            <a:spLocks noGrp="1" noRot="1" noChangeAspect="1" noChangeArrowheads="1" noTextEdit="1"/>
          </p:cNvSpPr>
          <p:nvPr>
            <p:ph type="sldImg"/>
          </p:nvPr>
        </p:nvSpPr>
        <p:spPr>
          <a:xfrm>
            <a:off x="1144588" y="685800"/>
            <a:ext cx="4570412" cy="3429000"/>
          </a:xfrm>
          <a:ln/>
        </p:spPr>
      </p:sp>
      <p:sp>
        <p:nvSpPr>
          <p:cNvPr id="2246659" name="Rectangle 3"/>
          <p:cNvSpPr>
            <a:spLocks noGrp="1" noChangeArrowheads="1"/>
          </p:cNvSpPr>
          <p:nvPr>
            <p:ph type="body" idx="1"/>
          </p:nvPr>
        </p:nvSpPr>
        <p:spPr>
          <a:xfrm>
            <a:off x="913805" y="4343704"/>
            <a:ext cx="5030391" cy="4113892"/>
          </a:xfrm>
        </p:spPr>
        <p:txBody>
          <a:bodyPr/>
          <a:lstStyle/>
          <a:p>
            <a:r>
              <a:rPr lang="en-US" altLang="zh-CN"/>
              <a:t>In order to show how reliable of the key is, we try to count the inter-agreement of two keys prepared in parallel, and the agreement f-measure is about 78.8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DC7BA2-4872-48FD-BDAF-480C24B231FE}" type="slidenum">
              <a:rPr lang="en-US" altLang="zh-CN">
                <a:solidFill>
                  <a:prstClr val="black"/>
                </a:solidFill>
              </a:rPr>
              <a:pPr/>
              <a:t>33</a:t>
            </a:fld>
            <a:endParaRPr lang="en-US" altLang="zh-CN">
              <a:solidFill>
                <a:prstClr val="black"/>
              </a:solidFill>
            </a:endParaRPr>
          </a:p>
        </p:txBody>
      </p:sp>
      <p:sp>
        <p:nvSpPr>
          <p:cNvPr id="2248706" name="Rectangle 2"/>
          <p:cNvSpPr>
            <a:spLocks noGrp="1" noRot="1" noChangeAspect="1" noChangeArrowheads="1" noTextEdit="1"/>
          </p:cNvSpPr>
          <p:nvPr>
            <p:ph type="sldImg"/>
          </p:nvPr>
        </p:nvSpPr>
        <p:spPr>
          <a:xfrm>
            <a:off x="1144588" y="685800"/>
            <a:ext cx="4570412" cy="3429000"/>
          </a:xfrm>
          <a:ln/>
        </p:spPr>
      </p:sp>
      <p:sp>
        <p:nvSpPr>
          <p:cNvPr id="2248707" name="Rectangle 3"/>
          <p:cNvSpPr>
            <a:spLocks noGrp="1" noChangeArrowheads="1"/>
          </p:cNvSpPr>
          <p:nvPr>
            <p:ph type="body" idx="1"/>
          </p:nvPr>
        </p:nvSpPr>
        <p:spPr>
          <a:xfrm>
            <a:off x="913805" y="4343704"/>
            <a:ext cx="5030391" cy="4113892"/>
          </a:xfrm>
        </p:spPr>
        <p:txBody>
          <a:bodyPr/>
          <a:lstStyle/>
          <a:p>
            <a:r>
              <a:rPr lang="en-US" altLang="zh-CN"/>
              <a:t>Our approach works much better than the baseline; for both identification and classification accuracy. There is a larger gap between system and human for argment labeling; argument identification is not a reasonable annotation. US news announced the news of invation into Iraq. Human has to remember everything said in the document.; maybe need arbitrary inference.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3DECCA5-A297-471E-BA6D-B36EE60537B2}" type="slidenum">
              <a:rPr lang="en-US" altLang="zh-CN">
                <a:solidFill>
                  <a:prstClr val="black"/>
                </a:solidFill>
              </a:rPr>
              <a:pPr/>
              <a:t>34</a:t>
            </a:fld>
            <a:endParaRPr lang="en-US" altLang="zh-CN">
              <a:solidFill>
                <a:prstClr val="black"/>
              </a:solidFill>
            </a:endParaRPr>
          </a:p>
        </p:txBody>
      </p:sp>
      <p:sp>
        <p:nvSpPr>
          <p:cNvPr id="2125826" name="Rectangle 2"/>
          <p:cNvSpPr>
            <a:spLocks noGrp="1" noRot="1" noChangeAspect="1" noChangeArrowheads="1" noTextEdit="1"/>
          </p:cNvSpPr>
          <p:nvPr>
            <p:ph type="sldImg"/>
          </p:nvPr>
        </p:nvSpPr>
        <p:spPr>
          <a:xfrm>
            <a:off x="1144588" y="685800"/>
            <a:ext cx="4570412" cy="3429000"/>
          </a:xfrm>
          <a:ln/>
        </p:spPr>
      </p:sp>
      <p:sp>
        <p:nvSpPr>
          <p:cNvPr id="212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8259C-F5AF-4C8A-8AF2-A3B99FF29164}" type="slidenum">
              <a:rPr lang="en-US" altLang="zh-CN">
                <a:solidFill>
                  <a:prstClr val="black"/>
                </a:solidFill>
              </a:rPr>
              <a:pPr/>
              <a:t>35</a:t>
            </a:fld>
            <a:endParaRPr lang="en-US" altLang="zh-CN">
              <a:solidFill>
                <a:prstClr val="black"/>
              </a:solidFill>
            </a:endParaRPr>
          </a:p>
        </p:txBody>
      </p:sp>
      <p:sp>
        <p:nvSpPr>
          <p:cNvPr id="2127874" name="Rectangle 7"/>
          <p:cNvSpPr txBox="1">
            <a:spLocks noGrp="1" noChangeArrowheads="1"/>
          </p:cNvSpPr>
          <p:nvPr/>
        </p:nvSpPr>
        <p:spPr bwMode="auto">
          <a:xfrm>
            <a:off x="3885903" y="8685895"/>
            <a:ext cx="2970609"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0" tIns="44860" rIns="89720" bIns="44860" anchor="b"/>
          <a:lstStyle>
            <a:lvl1pPr defTabSz="947738">
              <a:defRPr>
                <a:solidFill>
                  <a:schemeClr val="tx1"/>
                </a:solidFill>
                <a:latin typeface="Arial" pitchFamily="34" charset="0"/>
                <a:ea typeface="宋体" pitchFamily="2" charset="-122"/>
              </a:defRPr>
            </a:lvl1pPr>
            <a:lvl2pPr marL="785813" indent="-303213" defTabSz="947738">
              <a:defRPr>
                <a:solidFill>
                  <a:schemeClr val="tx1"/>
                </a:solidFill>
                <a:latin typeface="Arial" pitchFamily="34" charset="0"/>
                <a:ea typeface="宋体" pitchFamily="2" charset="-122"/>
              </a:defRPr>
            </a:lvl2pPr>
            <a:lvl3pPr marL="1208088" indent="-241300" defTabSz="947738">
              <a:defRPr>
                <a:solidFill>
                  <a:schemeClr val="tx1"/>
                </a:solidFill>
                <a:latin typeface="Arial" pitchFamily="34" charset="0"/>
                <a:ea typeface="宋体" pitchFamily="2" charset="-122"/>
              </a:defRPr>
            </a:lvl3pPr>
            <a:lvl4pPr marL="1692275" indent="-242888" defTabSz="947738">
              <a:defRPr>
                <a:solidFill>
                  <a:schemeClr val="tx1"/>
                </a:solidFill>
                <a:latin typeface="Arial" pitchFamily="34" charset="0"/>
                <a:ea typeface="宋体" pitchFamily="2" charset="-122"/>
              </a:defRPr>
            </a:lvl4pPr>
            <a:lvl5pPr marL="2174875" indent="-241300" defTabSz="947738">
              <a:defRPr>
                <a:solidFill>
                  <a:schemeClr val="tx1"/>
                </a:solidFill>
                <a:latin typeface="Arial" pitchFamily="34" charset="0"/>
                <a:ea typeface="宋体" pitchFamily="2" charset="-122"/>
              </a:defRPr>
            </a:lvl5pPr>
            <a:lvl6pPr marL="2632075" indent="-241300" defTabSz="947738" fontAlgn="base">
              <a:spcBef>
                <a:spcPct val="0"/>
              </a:spcBef>
              <a:spcAft>
                <a:spcPct val="0"/>
              </a:spcAft>
              <a:defRPr>
                <a:solidFill>
                  <a:schemeClr val="tx1"/>
                </a:solidFill>
                <a:latin typeface="Arial" pitchFamily="34" charset="0"/>
                <a:ea typeface="宋体" pitchFamily="2" charset="-122"/>
              </a:defRPr>
            </a:lvl6pPr>
            <a:lvl7pPr marL="3089275" indent="-241300" defTabSz="947738" fontAlgn="base">
              <a:spcBef>
                <a:spcPct val="0"/>
              </a:spcBef>
              <a:spcAft>
                <a:spcPct val="0"/>
              </a:spcAft>
              <a:defRPr>
                <a:solidFill>
                  <a:schemeClr val="tx1"/>
                </a:solidFill>
                <a:latin typeface="Arial" pitchFamily="34" charset="0"/>
                <a:ea typeface="宋体" pitchFamily="2" charset="-122"/>
              </a:defRPr>
            </a:lvl7pPr>
            <a:lvl8pPr marL="3546475" indent="-241300" defTabSz="947738" fontAlgn="base">
              <a:spcBef>
                <a:spcPct val="0"/>
              </a:spcBef>
              <a:spcAft>
                <a:spcPct val="0"/>
              </a:spcAft>
              <a:defRPr>
                <a:solidFill>
                  <a:schemeClr val="tx1"/>
                </a:solidFill>
                <a:latin typeface="Arial" pitchFamily="34" charset="0"/>
                <a:ea typeface="宋体" pitchFamily="2" charset="-122"/>
              </a:defRPr>
            </a:lvl8pPr>
            <a:lvl9pPr marL="4003675" indent="-241300" defTabSz="947738" fontAlgn="base">
              <a:spcBef>
                <a:spcPct val="0"/>
              </a:spcBef>
              <a:spcAft>
                <a:spcPct val="0"/>
              </a:spcAft>
              <a:defRPr>
                <a:solidFill>
                  <a:schemeClr val="tx1"/>
                </a:solidFill>
                <a:latin typeface="Arial" pitchFamily="34" charset="0"/>
                <a:ea typeface="宋体" pitchFamily="2" charset="-122"/>
              </a:defRPr>
            </a:lvl9pPr>
          </a:lstStyle>
          <a:p>
            <a:pPr algn="r"/>
            <a:fld id="{F020D47C-A0EE-4D02-9352-8BAD9A95B3C7}" type="slidenum">
              <a:rPr lang="en-US" altLang="zh-CN" sz="1200">
                <a:solidFill>
                  <a:prstClr val="black"/>
                </a:solidFill>
                <a:cs typeface="Arial" pitchFamily="34" charset="0"/>
              </a:rPr>
              <a:pPr algn="r"/>
              <a:t>35</a:t>
            </a:fld>
            <a:endParaRPr lang="en-US" altLang="zh-CN" sz="1200">
              <a:solidFill>
                <a:prstClr val="black"/>
              </a:solidFill>
              <a:cs typeface="Arial" pitchFamily="34" charset="0"/>
            </a:endParaRPr>
          </a:p>
        </p:txBody>
      </p:sp>
      <p:sp>
        <p:nvSpPr>
          <p:cNvPr id="2127875" name="Rectangle 2"/>
          <p:cNvSpPr>
            <a:spLocks noGrp="1" noRot="1" noChangeAspect="1" noChangeArrowheads="1" noTextEdit="1"/>
          </p:cNvSpPr>
          <p:nvPr>
            <p:ph type="sldImg"/>
          </p:nvPr>
        </p:nvSpPr>
        <p:spPr>
          <a:xfrm>
            <a:off x="1144588" y="685800"/>
            <a:ext cx="4570412" cy="3429000"/>
          </a:xfrm>
          <a:ln/>
          <a:extLst>
            <a:ext uri="{909E8E84-426E-40DD-AFC4-6F175D3DCCD1}">
              <a14:hiddenFill xmlns:a14="http://schemas.microsoft.com/office/drawing/2010/main">
                <a:noFill/>
              </a14:hiddenFill>
            </a:ext>
          </a:extLst>
        </p:spPr>
      </p:sp>
      <p:sp>
        <p:nvSpPr>
          <p:cNvPr id="2127876" name="Rectangle 3"/>
          <p:cNvSpPr>
            <a:spLocks noGrp="1" noChangeArrowheads="1"/>
          </p:cNvSpPr>
          <p:nvPr>
            <p:ph type="body" idx="1"/>
          </p:nvPr>
        </p:nvSpPr>
        <p:spPr>
          <a:xfrm>
            <a:off x="684610" y="4343704"/>
            <a:ext cx="5488781" cy="4113892"/>
          </a:xfrm>
        </p:spPr>
        <p:txBody>
          <a:bodyPr lIns="89720" tIns="44860" rIns="89720" bIns="44860"/>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E09D6A-7EC5-47E7-A7EF-5FF91AE0F3C4}" type="slidenum">
              <a:rPr lang="en-US" altLang="zh-CN">
                <a:solidFill>
                  <a:prstClr val="black"/>
                </a:solidFill>
              </a:rPr>
              <a:pPr/>
              <a:t>17</a:t>
            </a:fld>
            <a:endParaRPr lang="en-US" altLang="zh-CN">
              <a:solidFill>
                <a:prstClr val="black"/>
              </a:solidFill>
            </a:endParaRPr>
          </a:p>
        </p:txBody>
      </p:sp>
      <p:sp>
        <p:nvSpPr>
          <p:cNvPr id="2095106" name="Rectangle 2"/>
          <p:cNvSpPr>
            <a:spLocks noGrp="1" noRot="1" noChangeAspect="1" noChangeArrowheads="1" noTextEdit="1"/>
          </p:cNvSpPr>
          <p:nvPr>
            <p:ph type="sldImg"/>
          </p:nvPr>
        </p:nvSpPr>
        <p:spPr>
          <a:xfrm>
            <a:off x="1146175" y="685800"/>
            <a:ext cx="4568825" cy="3427413"/>
          </a:xfrm>
          <a:ln/>
        </p:spPr>
      </p:sp>
      <p:sp>
        <p:nvSpPr>
          <p:cNvPr id="209510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E2218E6-98FE-4838-8B88-985ADE8624D5}" type="slidenum">
              <a:rPr lang="en-US" altLang="zh-CN">
                <a:solidFill>
                  <a:prstClr val="black"/>
                </a:solidFill>
              </a:rPr>
              <a:pPr/>
              <a:t>36</a:t>
            </a:fld>
            <a:endParaRPr lang="en-US" altLang="zh-CN">
              <a:solidFill>
                <a:prstClr val="black"/>
              </a:solidFill>
            </a:endParaRPr>
          </a:p>
        </p:txBody>
      </p:sp>
      <p:sp>
        <p:nvSpPr>
          <p:cNvPr id="1910786" name="Rectangle 2"/>
          <p:cNvSpPr>
            <a:spLocks noGrp="1" noRot="1" noChangeAspect="1" noChangeArrowheads="1" noTextEdit="1"/>
          </p:cNvSpPr>
          <p:nvPr>
            <p:ph type="sldImg"/>
          </p:nvPr>
        </p:nvSpPr>
        <p:spPr>
          <a:ln/>
        </p:spPr>
      </p:sp>
      <p:sp>
        <p:nvSpPr>
          <p:cNvPr id="191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A14A89B-8C60-4E19-9001-15D326F82E3B}" type="slidenum">
              <a:rPr lang="en-US" altLang="zh-CN">
                <a:solidFill>
                  <a:prstClr val="black"/>
                </a:solidFill>
              </a:rPr>
              <a:pPr/>
              <a:t>37</a:t>
            </a:fld>
            <a:endParaRPr lang="en-US" altLang="zh-CN">
              <a:solidFill>
                <a:prstClr val="black"/>
              </a:solidFill>
            </a:endParaRPr>
          </a:p>
        </p:txBody>
      </p:sp>
      <p:sp>
        <p:nvSpPr>
          <p:cNvPr id="1918978" name="Rectangle 2"/>
          <p:cNvSpPr>
            <a:spLocks noGrp="1" noRot="1" noChangeAspect="1" noChangeArrowheads="1" noTextEdit="1"/>
          </p:cNvSpPr>
          <p:nvPr>
            <p:ph type="sldImg"/>
          </p:nvPr>
        </p:nvSpPr>
        <p:spPr>
          <a:ln/>
        </p:spPr>
      </p:sp>
      <p:sp>
        <p:nvSpPr>
          <p:cNvPr id="191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A8B76-F1F5-46E1-9744-EEA951939B72}" type="slidenum">
              <a:rPr lang="en-US" altLang="zh-CN">
                <a:solidFill>
                  <a:prstClr val="black"/>
                </a:solidFill>
              </a:rPr>
              <a:pPr/>
              <a:t>38</a:t>
            </a:fld>
            <a:endParaRPr lang="en-US" altLang="zh-CN">
              <a:solidFill>
                <a:prstClr val="black"/>
              </a:solidFill>
            </a:endParaRPr>
          </a:p>
        </p:txBody>
      </p:sp>
      <p:sp>
        <p:nvSpPr>
          <p:cNvPr id="2142210" name="幻灯片图像占位符 1"/>
          <p:cNvSpPr>
            <a:spLocks noGrp="1" noRot="1" noChangeAspect="1" noTextEdit="1"/>
          </p:cNvSpPr>
          <p:nvPr>
            <p:ph type="sldImg"/>
          </p:nvPr>
        </p:nvSpPr>
        <p:spPr>
          <a:xfrm>
            <a:off x="1146175" y="685800"/>
            <a:ext cx="4568825" cy="3427413"/>
          </a:xfrm>
          <a:ln/>
        </p:spPr>
      </p:sp>
      <p:sp>
        <p:nvSpPr>
          <p:cNvPr id="2142211" name="备注占位符 2"/>
          <p:cNvSpPr>
            <a:spLocks noGrp="1"/>
          </p:cNvSpPr>
          <p:nvPr>
            <p:ph type="body" idx="1"/>
          </p:nvPr>
        </p:nvSpPr>
        <p:spPr>
          <a:noFill/>
        </p:spPr>
        <p:txBody>
          <a:bodyPr/>
          <a:lstStyle/>
          <a:p>
            <a:r>
              <a:rPr lang="en-US" altLang="zh-CN"/>
              <a:t>May need to re-draw pool figure</a:t>
            </a:r>
          </a:p>
        </p:txBody>
      </p:sp>
      <p:sp>
        <p:nvSpPr>
          <p:cNvPr id="4" name="灯片编号占位符 3"/>
          <p:cNvSpPr txBox="1">
            <a:spLocks noGrp="1"/>
          </p:cNvSpPr>
          <p:nvPr/>
        </p:nvSpPr>
        <p:spPr bwMode="auto">
          <a:xfrm>
            <a:off x="3885903" y="8684382"/>
            <a:ext cx="2970609" cy="458108"/>
          </a:xfrm>
          <a:prstGeom prst="rect">
            <a:avLst/>
          </a:prstGeom>
          <a:noFill/>
          <a:ln>
            <a:miter lim="800000"/>
            <a:headEnd/>
            <a:tailEnd/>
          </a:ln>
        </p:spPr>
        <p:txBody>
          <a:bodyPr lIns="86491" tIns="43245" rIns="86491" bIns="43245" anchor="b"/>
          <a:lstStyle/>
          <a:p>
            <a:pPr algn="r" defTabSz="904433">
              <a:defRPr/>
            </a:pPr>
            <a:fld id="{37E6C850-ED38-4949-B347-DBD0B4518337}" type="slidenum">
              <a:rPr lang="zh-CN" altLang="en-GB" sz="1100">
                <a:solidFill>
                  <a:prstClr val="black"/>
                </a:solidFill>
                <a:latin typeface="Arial" charset="0"/>
              </a:rPr>
              <a:pPr algn="r" defTabSz="904433">
                <a:defRPr/>
              </a:pPr>
              <a:t>38</a:t>
            </a:fld>
            <a:endParaRPr lang="en-GB" altLang="zh-CN" sz="1100">
              <a:solidFill>
                <a:prstClr val="black"/>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B65E4-F1B3-4A4D-80F9-5489867614D1}" type="slidenum">
              <a:rPr lang="en-US" altLang="zh-CN">
                <a:solidFill>
                  <a:prstClr val="black"/>
                </a:solidFill>
              </a:rPr>
              <a:pPr/>
              <a:t>39</a:t>
            </a:fld>
            <a:endParaRPr lang="en-US" altLang="zh-CN">
              <a:solidFill>
                <a:prstClr val="black"/>
              </a:solidFill>
            </a:endParaRPr>
          </a:p>
        </p:txBody>
      </p:sp>
      <p:sp>
        <p:nvSpPr>
          <p:cNvPr id="1925122" name="幻灯片图像占位符 1"/>
          <p:cNvSpPr>
            <a:spLocks noGrp="1" noRot="1" noChangeAspect="1" noTextEdit="1"/>
          </p:cNvSpPr>
          <p:nvPr>
            <p:ph type="sldImg"/>
          </p:nvPr>
        </p:nvSpPr>
        <p:spPr>
          <a:ln/>
        </p:spPr>
      </p:sp>
      <p:sp>
        <p:nvSpPr>
          <p:cNvPr id="1925123" name="备注占位符 2"/>
          <p:cNvSpPr>
            <a:spLocks noGrp="1"/>
          </p:cNvSpPr>
          <p:nvPr>
            <p:ph type="body" idx="1"/>
          </p:nvPr>
        </p:nvSpPr>
        <p:spPr>
          <a:noFill/>
        </p:spPr>
        <p:txBody>
          <a:bodyPr/>
          <a:lstStyle/>
          <a:p>
            <a:r>
              <a:rPr lang="en-US" altLang="zh-CN"/>
              <a:t>To highlight alignments</a:t>
            </a:r>
          </a:p>
        </p:txBody>
      </p:sp>
      <p:sp>
        <p:nvSpPr>
          <p:cNvPr id="4" name="灯片编号占位符 3"/>
          <p:cNvSpPr txBox="1">
            <a:spLocks noGrp="1"/>
          </p:cNvSpPr>
          <p:nvPr/>
        </p:nvSpPr>
        <p:spPr bwMode="auto">
          <a:xfrm>
            <a:off x="3885903" y="8684382"/>
            <a:ext cx="2970609" cy="458108"/>
          </a:xfrm>
          <a:prstGeom prst="rect">
            <a:avLst/>
          </a:prstGeom>
          <a:noFill/>
          <a:ln>
            <a:miter lim="800000"/>
            <a:headEnd/>
            <a:tailEnd/>
          </a:ln>
        </p:spPr>
        <p:txBody>
          <a:bodyPr lIns="86491" tIns="43245" rIns="86491" bIns="43245" anchor="b"/>
          <a:lstStyle/>
          <a:p>
            <a:pPr algn="r" defTabSz="904433">
              <a:defRPr/>
            </a:pPr>
            <a:fld id="{DB0E5D6A-95A8-463A-A17C-0B3612DEF54C}" type="slidenum">
              <a:rPr lang="zh-CN" altLang="en-GB" sz="1100">
                <a:solidFill>
                  <a:prstClr val="black"/>
                </a:solidFill>
                <a:latin typeface="Arial" charset="0"/>
              </a:rPr>
              <a:pPr algn="r" defTabSz="904433">
                <a:defRPr/>
              </a:pPr>
              <a:t>39</a:t>
            </a:fld>
            <a:endParaRPr lang="en-GB" altLang="zh-CN" sz="1100">
              <a:solidFill>
                <a:prstClr val="black"/>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CD475D3-D01F-4FA5-B863-968CD8D24518}" type="slidenum">
              <a:rPr lang="en-US" altLang="zh-CN">
                <a:solidFill>
                  <a:prstClr val="black"/>
                </a:solidFill>
              </a:rPr>
              <a:pPr/>
              <a:t>40</a:t>
            </a:fld>
            <a:endParaRPr lang="en-US" altLang="zh-CN">
              <a:solidFill>
                <a:prstClr val="black"/>
              </a:solidFill>
            </a:endParaRPr>
          </a:p>
        </p:txBody>
      </p:sp>
      <p:sp>
        <p:nvSpPr>
          <p:cNvPr id="1927170" name="Rectangle 2"/>
          <p:cNvSpPr>
            <a:spLocks noGrp="1" noRot="1" noChangeAspect="1" noChangeArrowheads="1" noTextEdit="1"/>
          </p:cNvSpPr>
          <p:nvPr>
            <p:ph type="sldImg"/>
          </p:nvPr>
        </p:nvSpPr>
        <p:spPr>
          <a:ln/>
        </p:spPr>
      </p:sp>
      <p:sp>
        <p:nvSpPr>
          <p:cNvPr id="192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BD45C5-DD19-408A-85DC-048916DE5B0B}" type="slidenum">
              <a:rPr lang="en-US" altLang="zh-CN">
                <a:solidFill>
                  <a:prstClr val="black"/>
                </a:solidFill>
              </a:rPr>
              <a:pPr/>
              <a:t>41</a:t>
            </a:fld>
            <a:endParaRPr lang="en-US" altLang="zh-CN">
              <a:solidFill>
                <a:prstClr val="black"/>
              </a:solidFill>
            </a:endParaRPr>
          </a:p>
        </p:txBody>
      </p:sp>
      <p:sp>
        <p:nvSpPr>
          <p:cNvPr id="1935362" name="Rectangle 2"/>
          <p:cNvSpPr>
            <a:spLocks noGrp="1" noRot="1" noChangeAspect="1" noChangeArrowheads="1" noTextEdit="1"/>
          </p:cNvSpPr>
          <p:nvPr>
            <p:ph type="sldImg"/>
          </p:nvPr>
        </p:nvSpPr>
        <p:spPr>
          <a:ln/>
        </p:spPr>
      </p:sp>
      <p:sp>
        <p:nvSpPr>
          <p:cNvPr id="193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B3D3ADE-898E-4B13-BD41-4B01F3214F1B}" type="slidenum">
              <a:rPr lang="en-US" altLang="zh-CN">
                <a:solidFill>
                  <a:prstClr val="black"/>
                </a:solidFill>
              </a:rPr>
              <a:pPr/>
              <a:t>42</a:t>
            </a:fld>
            <a:endParaRPr lang="en-US" altLang="zh-CN">
              <a:solidFill>
                <a:prstClr val="black"/>
              </a:solidFill>
            </a:endParaRPr>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E5B078-76E3-476F-9F08-E426B2269283}" type="slidenum">
              <a:rPr lang="en-US" altLang="zh-CN">
                <a:solidFill>
                  <a:prstClr val="black"/>
                </a:solidFill>
              </a:rPr>
              <a:pPr/>
              <a:t>18</a:t>
            </a:fld>
            <a:endParaRPr lang="en-US" altLang="zh-CN">
              <a:solidFill>
                <a:prstClr val="black"/>
              </a:solidFill>
            </a:endParaRPr>
          </a:p>
        </p:txBody>
      </p:sp>
      <p:sp>
        <p:nvSpPr>
          <p:cNvPr id="2263042" name="Rectangle 2"/>
          <p:cNvSpPr>
            <a:spLocks noGrp="1" noRot="1" noChangeAspect="1" noChangeArrowheads="1" noTextEdit="1"/>
          </p:cNvSpPr>
          <p:nvPr>
            <p:ph type="sldImg"/>
          </p:nvPr>
        </p:nvSpPr>
        <p:spPr>
          <a:xfrm>
            <a:off x="1146175" y="685800"/>
            <a:ext cx="4568825" cy="3427413"/>
          </a:xfrm>
          <a:ln/>
        </p:spPr>
      </p:sp>
      <p:sp>
        <p:nvSpPr>
          <p:cNvPr id="226304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DBD0DD-9D8E-42C5-AFF3-B6FF931F5D8A}" type="slidenum">
              <a:rPr lang="en-US" altLang="zh-CN">
                <a:solidFill>
                  <a:prstClr val="black"/>
                </a:solidFill>
              </a:rPr>
              <a:pPr/>
              <a:t>19</a:t>
            </a:fld>
            <a:endParaRPr lang="en-US" altLang="zh-CN">
              <a:solidFill>
                <a:prstClr val="black"/>
              </a:solidFill>
            </a:endParaRPr>
          </a:p>
        </p:txBody>
      </p:sp>
      <p:sp>
        <p:nvSpPr>
          <p:cNvPr id="2269186" name="Rectangle 2"/>
          <p:cNvSpPr>
            <a:spLocks noGrp="1" noRot="1" noChangeAspect="1" noChangeArrowheads="1" noTextEdit="1"/>
          </p:cNvSpPr>
          <p:nvPr>
            <p:ph type="sldImg"/>
          </p:nvPr>
        </p:nvSpPr>
        <p:spPr>
          <a:xfrm>
            <a:off x="1146175" y="685800"/>
            <a:ext cx="4568825" cy="3427413"/>
          </a:xfrm>
          <a:ln/>
        </p:spPr>
      </p:sp>
      <p:sp>
        <p:nvSpPr>
          <p:cNvPr id="226918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0FCCCB-C15A-40B8-9FAD-77C6DB36A6A1}" type="slidenum">
              <a:rPr lang="en-US" altLang="zh-CN">
                <a:solidFill>
                  <a:prstClr val="black"/>
                </a:solidFill>
              </a:rPr>
              <a:pPr/>
              <a:t>20</a:t>
            </a:fld>
            <a:endParaRPr lang="en-US" altLang="zh-CN">
              <a:solidFill>
                <a:prstClr val="black"/>
              </a:solidFill>
            </a:endParaRPr>
          </a:p>
        </p:txBody>
      </p:sp>
      <p:sp>
        <p:nvSpPr>
          <p:cNvPr id="2265090" name="Rectangle 2"/>
          <p:cNvSpPr>
            <a:spLocks noGrp="1" noRot="1" noChangeAspect="1" noChangeArrowheads="1" noTextEdit="1"/>
          </p:cNvSpPr>
          <p:nvPr>
            <p:ph type="sldImg"/>
          </p:nvPr>
        </p:nvSpPr>
        <p:spPr>
          <a:xfrm>
            <a:off x="1146175" y="685800"/>
            <a:ext cx="4568825" cy="3427413"/>
          </a:xfrm>
          <a:ln/>
        </p:spPr>
      </p:sp>
      <p:sp>
        <p:nvSpPr>
          <p:cNvPr id="2265091"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84C791A-6015-4375-9838-30C032793387}" type="slidenum">
              <a:rPr lang="en-US" altLang="zh-CN">
                <a:solidFill>
                  <a:prstClr val="black"/>
                </a:solidFill>
              </a:rPr>
              <a:pPr/>
              <a:t>21</a:t>
            </a:fld>
            <a:endParaRPr lang="en-US" altLang="zh-CN">
              <a:solidFill>
                <a:prstClr val="black"/>
              </a:solidFill>
            </a:endParaRPr>
          </a:p>
        </p:txBody>
      </p:sp>
      <p:sp>
        <p:nvSpPr>
          <p:cNvPr id="2273282" name="Rectangle 2"/>
          <p:cNvSpPr>
            <a:spLocks noGrp="1" noRot="1" noChangeAspect="1" noChangeArrowheads="1" noTextEdit="1"/>
          </p:cNvSpPr>
          <p:nvPr>
            <p:ph type="sldImg"/>
          </p:nvPr>
        </p:nvSpPr>
        <p:spPr>
          <a:xfrm>
            <a:off x="1146175" y="685800"/>
            <a:ext cx="4568825" cy="3427413"/>
          </a:xfrm>
          <a:ln/>
        </p:spPr>
      </p:sp>
      <p:sp>
        <p:nvSpPr>
          <p:cNvPr id="227328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F63933-3755-4763-85CF-9CC99F98EA35}" type="slidenum">
              <a:rPr lang="en-US" altLang="zh-CN">
                <a:solidFill>
                  <a:prstClr val="black"/>
                </a:solidFill>
              </a:rPr>
              <a:pPr/>
              <a:t>22</a:t>
            </a:fld>
            <a:endParaRPr lang="en-US" altLang="zh-CN">
              <a:solidFill>
                <a:prstClr val="black"/>
              </a:solidFill>
            </a:endParaRPr>
          </a:p>
        </p:txBody>
      </p:sp>
      <p:sp>
        <p:nvSpPr>
          <p:cNvPr id="2097154" name="Rectangle 2"/>
          <p:cNvSpPr>
            <a:spLocks noGrp="1" noRot="1" noChangeAspect="1" noChangeArrowheads="1" noTextEdit="1"/>
          </p:cNvSpPr>
          <p:nvPr>
            <p:ph type="sldImg"/>
          </p:nvPr>
        </p:nvSpPr>
        <p:spPr>
          <a:xfrm>
            <a:off x="1146175" y="685800"/>
            <a:ext cx="4568825" cy="3427413"/>
          </a:xfrm>
          <a:ln/>
        </p:spPr>
      </p:sp>
      <p:sp>
        <p:nvSpPr>
          <p:cNvPr id="2097155"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12717-D2FB-439A-B5D9-4C0A19D62BD3}" type="slidenum">
              <a:rPr lang="en-US" altLang="zh-CN">
                <a:solidFill>
                  <a:prstClr val="black"/>
                </a:solidFill>
              </a:rPr>
              <a:pPr/>
              <a:t>23</a:t>
            </a:fld>
            <a:endParaRPr lang="en-US" altLang="zh-CN">
              <a:solidFill>
                <a:prstClr val="black"/>
              </a:solidFill>
            </a:endParaRPr>
          </a:p>
        </p:txBody>
      </p:sp>
      <p:sp>
        <p:nvSpPr>
          <p:cNvPr id="2121730" name="Slide Image Placeholder 1"/>
          <p:cNvSpPr>
            <a:spLocks noGrp="1" noRot="1" noChangeAspect="1" noTextEdit="1"/>
          </p:cNvSpPr>
          <p:nvPr>
            <p:ph type="sldImg"/>
          </p:nvPr>
        </p:nvSpPr>
        <p:spPr>
          <a:xfrm>
            <a:off x="1146175" y="685800"/>
            <a:ext cx="4568825" cy="3427413"/>
          </a:xfrm>
          <a:ln/>
        </p:spPr>
      </p:sp>
      <p:sp>
        <p:nvSpPr>
          <p:cNvPr id="2121731" name="Notes Placeholder 2"/>
          <p:cNvSpPr>
            <a:spLocks noGrp="1"/>
          </p:cNvSpPr>
          <p:nvPr>
            <p:ph type="body" idx="1"/>
          </p:nvPr>
        </p:nvSpPr>
        <p:spPr>
          <a:xfrm>
            <a:off x="915294" y="4343704"/>
            <a:ext cx="5027414" cy="411389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a:spcBef>
                <a:spcPct val="0"/>
              </a:spcBef>
            </a:pPr>
            <a:endParaRPr lang="en-US"/>
          </a:p>
        </p:txBody>
      </p:sp>
      <p:sp>
        <p:nvSpPr>
          <p:cNvPr id="2121732" name="Slide Number Placeholder 3"/>
          <p:cNvSpPr txBox="1">
            <a:spLocks noGrp="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66788">
              <a:defRPr>
                <a:solidFill>
                  <a:schemeClr val="tx1"/>
                </a:solidFill>
                <a:latin typeface="Arial" pitchFamily="34" charset="0"/>
                <a:ea typeface="宋体" pitchFamily="2" charset="-122"/>
              </a:defRPr>
            </a:lvl1pPr>
            <a:lvl2pPr marL="769938" indent="-295275" defTabSz="966788">
              <a:defRPr>
                <a:solidFill>
                  <a:schemeClr val="tx1"/>
                </a:solidFill>
                <a:latin typeface="Arial" pitchFamily="34" charset="0"/>
                <a:ea typeface="宋体" pitchFamily="2" charset="-122"/>
              </a:defRPr>
            </a:lvl2pPr>
            <a:lvl3pPr marL="1185863" indent="-238125" defTabSz="966788">
              <a:defRPr>
                <a:solidFill>
                  <a:schemeClr val="tx1"/>
                </a:solidFill>
                <a:latin typeface="Arial" pitchFamily="34" charset="0"/>
                <a:ea typeface="宋体" pitchFamily="2" charset="-122"/>
              </a:defRPr>
            </a:lvl3pPr>
            <a:lvl4pPr marL="1660525" indent="-238125" defTabSz="966788">
              <a:defRPr>
                <a:solidFill>
                  <a:schemeClr val="tx1"/>
                </a:solidFill>
                <a:latin typeface="Arial" pitchFamily="34" charset="0"/>
                <a:ea typeface="宋体" pitchFamily="2" charset="-122"/>
              </a:defRPr>
            </a:lvl4pPr>
            <a:lvl5pPr marL="2133600" indent="-236538" defTabSz="966788">
              <a:defRPr>
                <a:solidFill>
                  <a:schemeClr val="tx1"/>
                </a:solidFill>
                <a:latin typeface="Arial" pitchFamily="34" charset="0"/>
                <a:ea typeface="宋体" pitchFamily="2" charset="-122"/>
              </a:defRPr>
            </a:lvl5pPr>
            <a:lvl6pPr marL="2590800" indent="-236538" defTabSz="966788" fontAlgn="base">
              <a:spcBef>
                <a:spcPct val="0"/>
              </a:spcBef>
              <a:spcAft>
                <a:spcPct val="0"/>
              </a:spcAft>
              <a:defRPr>
                <a:solidFill>
                  <a:schemeClr val="tx1"/>
                </a:solidFill>
                <a:latin typeface="Arial" pitchFamily="34" charset="0"/>
                <a:ea typeface="宋体" pitchFamily="2" charset="-122"/>
              </a:defRPr>
            </a:lvl6pPr>
            <a:lvl7pPr marL="3048000" indent="-236538" defTabSz="966788" fontAlgn="base">
              <a:spcBef>
                <a:spcPct val="0"/>
              </a:spcBef>
              <a:spcAft>
                <a:spcPct val="0"/>
              </a:spcAft>
              <a:defRPr>
                <a:solidFill>
                  <a:schemeClr val="tx1"/>
                </a:solidFill>
                <a:latin typeface="Arial" pitchFamily="34" charset="0"/>
                <a:ea typeface="宋体" pitchFamily="2" charset="-122"/>
              </a:defRPr>
            </a:lvl7pPr>
            <a:lvl8pPr marL="3505200" indent="-236538" defTabSz="966788" fontAlgn="base">
              <a:spcBef>
                <a:spcPct val="0"/>
              </a:spcBef>
              <a:spcAft>
                <a:spcPct val="0"/>
              </a:spcAft>
              <a:defRPr>
                <a:solidFill>
                  <a:schemeClr val="tx1"/>
                </a:solidFill>
                <a:latin typeface="Arial" pitchFamily="34" charset="0"/>
                <a:ea typeface="宋体" pitchFamily="2" charset="-122"/>
              </a:defRPr>
            </a:lvl8pPr>
            <a:lvl9pPr marL="3962400" indent="-236538" defTabSz="966788" fontAlgn="base">
              <a:spcBef>
                <a:spcPct val="0"/>
              </a:spcBef>
              <a:spcAft>
                <a:spcPct val="0"/>
              </a:spcAft>
              <a:defRPr>
                <a:solidFill>
                  <a:schemeClr val="tx1"/>
                </a:solidFill>
                <a:latin typeface="Arial" pitchFamily="34" charset="0"/>
                <a:ea typeface="宋体" pitchFamily="2" charset="-122"/>
              </a:defRPr>
            </a:lvl9pPr>
          </a:lstStyle>
          <a:p>
            <a:pPr algn="r"/>
            <a:fld id="{7B8BBB5C-A200-4DB8-A82C-E4F3B20671C3}" type="slidenum">
              <a:rPr lang="en-US" altLang="zh-CN" sz="1100" baseline="-25000">
                <a:solidFill>
                  <a:srgbClr val="000000"/>
                </a:solidFill>
                <a:ea typeface="MS PGothic" pitchFamily="34" charset="-128"/>
                <a:cs typeface="Arial" pitchFamily="34" charset="0"/>
              </a:rPr>
              <a:pPr algn="r"/>
              <a:t>23</a:t>
            </a:fld>
            <a:endParaRPr lang="en-US" altLang="zh-CN" sz="1100" baseline="-25000">
              <a:solidFill>
                <a:srgbClr val="000000"/>
              </a:solidFill>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741B475-3FB2-4FA0-A1DA-AC20596CECB8}" type="slidenum">
              <a:rPr lang="en-US" altLang="zh-CN">
                <a:solidFill>
                  <a:prstClr val="black"/>
                </a:solidFill>
              </a:rPr>
              <a:pPr/>
              <a:t>24</a:t>
            </a:fld>
            <a:endParaRPr lang="en-US" altLang="zh-CN">
              <a:solidFill>
                <a:prstClr val="black"/>
              </a:solidFill>
            </a:endParaRPr>
          </a:p>
        </p:txBody>
      </p:sp>
      <p:sp>
        <p:nvSpPr>
          <p:cNvPr id="2123778" name="Rectangle 2"/>
          <p:cNvSpPr>
            <a:spLocks noGrp="1" noRot="1" noChangeAspect="1" noChangeArrowheads="1" noTextEdit="1"/>
          </p:cNvSpPr>
          <p:nvPr>
            <p:ph type="sldImg"/>
          </p:nvPr>
        </p:nvSpPr>
        <p:spPr>
          <a:xfrm>
            <a:off x="1144588" y="685800"/>
            <a:ext cx="4570412" cy="3429000"/>
          </a:xfrm>
          <a:ln/>
        </p:spPr>
      </p:sp>
      <p:sp>
        <p:nvSpPr>
          <p:cNvPr id="2123779" name="Rectangle 3"/>
          <p:cNvSpPr>
            <a:spLocks noGrp="1" noChangeArrowheads="1"/>
          </p:cNvSpPr>
          <p:nvPr>
            <p:ph type="body" idx="1"/>
          </p:nvPr>
        </p:nvSpPr>
        <p:spPr>
          <a:noFill/>
        </p:spPr>
        <p:txBody>
          <a:bodyPr lIns="91429" tIns="45715" rIns="91429" bIns="45715"/>
          <a:lstStyle/>
          <a:p>
            <a:pPr>
              <a:lnSpc>
                <a:spcPct val="80000"/>
              </a:lnSpc>
            </a:pPr>
            <a:r>
              <a:rPr lang="en-US" altLang="zh-CN" sz="1300"/>
              <a:t>However, if we take one step back by looking at human learning, we often see that students study in groups of two or more, mutually searching for the best understanding, solution or meaning; researchers gather together as a ``committee" or ``panel" to select the best paper/project proposal. Such activities are formalized as ``collaborative </a:t>
            </a:r>
          </a:p>
          <a:p>
            <a:pPr>
              <a:lnSpc>
                <a:spcPct val="80000"/>
              </a:lnSpc>
            </a:pPr>
            <a:endParaRPr lang="en-US" altLang="zh-CN" sz="1300"/>
          </a:p>
          <a:p>
            <a:pPr>
              <a:lnSpc>
                <a:spcPct val="80000"/>
              </a:lnSpc>
            </a:pPr>
            <a:r>
              <a:rPr lang="en-US" altLang="zh-CN" sz="1300"/>
              <a:t>. Events no longer exist on their own; they are connected to other topically-related documents, associated with authors (e.g., posters for blogs, reporters for news, speakers for conversation transcripts, authors for papers) and the publication venues (e.g., forums for blogs, agencies for news, conferences for papers), and linked to the geographical places where the documents are published. We call such heterogeneous contexts as the background ``information networks" for each candidate event in a test document, as depicted in Figure~\ref{overallframework}. However, it is not trivial to encode such contextual clues directly into the event extraction system because they are ubiquitously interrelated in various network structures.</a:t>
            </a:r>
          </a:p>
          <a:p>
            <a:pPr>
              <a:lnSpc>
                <a:spcPct val="80000"/>
              </a:lnSpc>
            </a:pPr>
            <a:r>
              <a:rPr lang="en-US" altLang="zh-CN" sz="1300"/>
              <a:t>learning"~\cite{Smith1992}.</a:t>
            </a:r>
          </a:p>
          <a:p>
            <a:pPr>
              <a:lnSpc>
                <a:spcPct val="80000"/>
              </a:lnSpc>
            </a:pPr>
            <a:r>
              <a:rPr lang="en-US" altLang="zh-CN" sz="1300"/>
              <a:t>In this paper we propose to directly incorporate multi-dimensional heterogeneous background information networks, through a new and uniformed biased propagation based topic modeling framework as described in our recent work~\cite{Deng2011}.</a:t>
            </a:r>
          </a:p>
          <a:p>
            <a:pPr>
              <a:lnSpc>
                <a:spcPct val="80000"/>
              </a:lnSpc>
            </a:pPr>
            <a:r>
              <a:rPr lang="en-US" altLang="zh-CN" sz="1300"/>
              <a:t>The underlying intuition is that multi-typed contextual information should be integrated but treated differently in the topic model. This method is designed to imitate human collaborative learning to seek topically-related events as ``collaborators" and enhance both training (portability) and testing (quality) an event extractor:</a:t>
            </a:r>
          </a:p>
          <a:p>
            <a:pPr>
              <a:lnSpc>
                <a:spcPct val="80000"/>
              </a:lnSpc>
            </a:pPr>
            <a:r>
              <a:rPr lang="en-US" altLang="zh-CN" sz="1300"/>
              <a:t>\begin{itemize}</a:t>
            </a:r>
          </a:p>
          <a:p>
            <a:pPr>
              <a:lnSpc>
                <a:spcPct val="80000"/>
              </a:lnSpc>
            </a:pPr>
            <a:r>
              <a:rPr lang="en-US" altLang="zh-CN" sz="1300"/>
              <a:t>  \item \emph{training}: automatically select topically-related documents as for training data annotation; we shall demonstrate that this method can significantly reduce annotation cost.</a:t>
            </a:r>
          </a:p>
          <a:p>
            <a:pPr>
              <a:lnSpc>
                <a:spcPct val="80000"/>
              </a:lnSpc>
            </a:pPr>
            <a:r>
              <a:rPr lang="en-US" altLang="zh-CN" sz="1300"/>
              <a:t>  %in this way using only 1/4 training data we can achieve comparable performance as passive learning;</a:t>
            </a:r>
          </a:p>
          <a:p>
            <a:pPr>
              <a:lnSpc>
                <a:spcPct val="80000"/>
              </a:lnSpc>
            </a:pPr>
            <a:r>
              <a:rPr lang="en-US" altLang="zh-CN" sz="1300"/>
              <a:t>%\vspace{-0.3cm}</a:t>
            </a:r>
          </a:p>
          <a:p>
            <a:pPr>
              <a:lnSpc>
                <a:spcPct val="80000"/>
              </a:lnSpc>
            </a:pPr>
            <a:r>
              <a:rPr lang="en-US" altLang="zh-CN" sz="1300"/>
              <a:t>  \item \emph{testing}: conduct statistical cross-document inference within each topic cluster to favor consistency of interpretation across documents and achieve higher extraction quality; we shall demonstrate topic modeling provides a more effective way than information retrieval (IR)-based document clustering.</a:t>
            </a:r>
          </a:p>
          <a:p>
            <a:pPr>
              <a:lnSpc>
                <a:spcPct val="80000"/>
              </a:lnSpc>
            </a:pPr>
            <a:r>
              <a:rPr lang="en-US" altLang="zh-CN" sz="1300"/>
              <a:t>\end{itemize}</a:t>
            </a:r>
          </a:p>
          <a:p>
            <a:pPr>
              <a:lnSpc>
                <a:spcPct val="80000"/>
              </a:lnSpc>
            </a:pPr>
            <a:endParaRPr lang="en-US" altLang="zh-CN" sz="1300"/>
          </a:p>
          <a:p>
            <a:pPr>
              <a:lnSpc>
                <a:spcPct val="80000"/>
              </a:lnSpc>
            </a:pPr>
            <a:endParaRPr lang="en-US" altLang="zh-CN" sz="1300"/>
          </a:p>
          <a:p>
            <a:pPr>
              <a:lnSpc>
                <a:spcPct val="80000"/>
              </a:lnSpc>
            </a:pPr>
            <a:endParaRPr lang="en-US" altLang="zh-CN"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92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33360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675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687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3843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71312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18981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36019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20015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0138"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321266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90DFA7B-C8DD-473B-BE96-39C7ABC8AB25}" type="datetime1">
              <a:rPr lang="en-US" smtClean="0"/>
              <a:pPr defTabSz="914400"/>
              <a:t>12/9/2015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0D8E4E00-0EEE-4792-8933-D0F265C3952E}" type="slidenum">
              <a:rPr lang="en-US" smtClean="0"/>
              <a:pPr defTabSz="914400"/>
              <a:t>‹#›</a:t>
            </a:fld>
            <a:endParaRPr lang="en-US"/>
          </a:p>
        </p:txBody>
      </p:sp>
    </p:spTree>
    <p:extLst>
      <p:ext uri="{BB962C8B-B14F-4D97-AF65-F5344CB8AC3E}">
        <p14:creationId xmlns:p14="http://schemas.microsoft.com/office/powerpoint/2010/main" val="386645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Information Extraction</a:t>
            </a:r>
            <a:br>
              <a:rPr lang="en-US" dirty="0" smtClean="0"/>
            </a:br>
            <a:r>
              <a:rPr lang="en-US" sz="2400" dirty="0" smtClean="0"/>
              <a:t>Lecture 9 – (</a:t>
            </a:r>
            <a:r>
              <a:rPr lang="en-US" sz="2400" dirty="0" err="1" smtClean="0"/>
              <a:t>Übung</a:t>
            </a:r>
            <a:r>
              <a:rPr lang="en-US" sz="2400" dirty="0" smtClean="0"/>
              <a:t> and) Event Extraction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a:t>
            </a:r>
            <a:r>
              <a:rPr lang="en-US" dirty="0" smtClean="0"/>
              <a:t>2015-2016</a:t>
            </a:r>
            <a:endParaRPr lang="en-US" dirty="0"/>
          </a:p>
          <a:p>
            <a:r>
              <a:rPr lang="en-US" dirty="0"/>
              <a:t> </a:t>
            </a:r>
            <a:br>
              <a:rPr lang="en-US" dirty="0"/>
            </a:br>
            <a:r>
              <a:rPr lang="en-US" dirty="0"/>
              <a:t>Dr.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Conclusion</a:t>
            </a:r>
            <a:endParaRPr lang="de-DE" dirty="0"/>
          </a:p>
        </p:txBody>
      </p:sp>
      <p:sp>
        <p:nvSpPr>
          <p:cNvPr id="3" name="Content Placeholder 2"/>
          <p:cNvSpPr>
            <a:spLocks noGrp="1"/>
          </p:cNvSpPr>
          <p:nvPr>
            <p:ph idx="1"/>
          </p:nvPr>
        </p:nvSpPr>
        <p:spPr/>
        <p:txBody>
          <a:bodyPr>
            <a:normAutofit fontScale="85000" lnSpcReduction="10000"/>
          </a:bodyPr>
          <a:lstStyle/>
          <a:p>
            <a:r>
              <a:rPr lang="de-DE" dirty="0" smtClean="0"/>
              <a:t>Wapiti is a very interesting package for multi-class and sequential multi-class classification</a:t>
            </a:r>
          </a:p>
          <a:p>
            <a:r>
              <a:rPr lang="de-DE" dirty="0" smtClean="0"/>
              <a:t>It is also quite easy to </a:t>
            </a:r>
            <a:r>
              <a:rPr lang="de-DE" dirty="0" smtClean="0"/>
              <a:t>use</a:t>
            </a:r>
          </a:p>
          <a:p>
            <a:pPr lvl="1"/>
            <a:r>
              <a:rPr lang="de-DE" dirty="0" smtClean="0"/>
              <a:t>Except the annoying bug that we engineered around (where we added a single letter to very simple features like "isUpper" or "isNotUpper")</a:t>
            </a:r>
            <a:endParaRPr lang="de-DE" dirty="0" smtClean="0"/>
          </a:p>
          <a:p>
            <a:r>
              <a:rPr lang="de-DE" dirty="0" smtClean="0"/>
              <a:t>Read the manual to see what it can do</a:t>
            </a:r>
            <a:endParaRPr lang="de-DE" dirty="0"/>
          </a:p>
          <a:p>
            <a:r>
              <a:rPr lang="de-DE" dirty="0" smtClean="0"/>
              <a:t>A further detail for avoiding overfitting the training corpus is a technique called "regularization"</a:t>
            </a:r>
          </a:p>
          <a:p>
            <a:pPr lvl="1"/>
            <a:r>
              <a:rPr lang="de-DE" dirty="0" smtClean="0"/>
              <a:t>See the Wapiti paper (cited on the website) for more about this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10</a:t>
            </a:fld>
            <a:endParaRPr lang="en-US"/>
          </a:p>
        </p:txBody>
      </p:sp>
    </p:spTree>
    <p:extLst>
      <p:ext uri="{BB962C8B-B14F-4D97-AF65-F5344CB8AC3E}">
        <p14:creationId xmlns:p14="http://schemas.microsoft.com/office/powerpoint/2010/main" val="124928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a:t>
            </a:r>
            <a:endParaRPr lang="de-DE" dirty="0"/>
          </a:p>
        </p:txBody>
      </p:sp>
      <p:sp>
        <p:nvSpPr>
          <p:cNvPr id="3" name="Content Placeholder 2"/>
          <p:cNvSpPr>
            <a:spLocks noGrp="1"/>
          </p:cNvSpPr>
          <p:nvPr>
            <p:ph idx="1"/>
          </p:nvPr>
        </p:nvSpPr>
        <p:spPr/>
        <p:txBody>
          <a:bodyPr/>
          <a:lstStyle/>
          <a:p>
            <a:r>
              <a:rPr lang="de-DE" dirty="0" smtClean="0"/>
              <a:t>We'll now discuss event extraction, as defined in state-of-the-art statistical systems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11</a:t>
            </a:fld>
            <a:endParaRPr lang="en-US"/>
          </a:p>
        </p:txBody>
      </p:sp>
    </p:spTree>
    <p:extLst>
      <p:ext uri="{BB962C8B-B14F-4D97-AF65-F5344CB8AC3E}">
        <p14:creationId xmlns:p14="http://schemas.microsoft.com/office/powerpoint/2010/main" val="2806858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0B0B314-FCF3-415A-A483-776E36887A73}" type="slidenum">
              <a:rPr lang="en-US" altLang="zh-CN"/>
              <a:pPr/>
              <a:t>12</a:t>
            </a:fld>
            <a:endParaRPr lang="en-US" altLang="zh-CN"/>
          </a:p>
        </p:txBody>
      </p:sp>
      <p:sp>
        <p:nvSpPr>
          <p:cNvPr id="119811" name="Rectangle 3"/>
          <p:cNvSpPr>
            <a:spLocks noGrp="1" noChangeArrowheads="1"/>
          </p:cNvSpPr>
          <p:nvPr>
            <p:ph type="body" idx="4294967295"/>
          </p:nvPr>
        </p:nvSpPr>
        <p:spPr>
          <a:xfrm>
            <a:off x="539750" y="1628775"/>
            <a:ext cx="7924800" cy="4937125"/>
          </a:xfrm>
        </p:spPr>
        <p:txBody>
          <a:bodyPr/>
          <a:lstStyle/>
          <a:p>
            <a:pPr marL="381000" indent="-381000"/>
            <a:r>
              <a:rPr lang="en-US" altLang="zh-CN" sz="1900" dirty="0" smtClean="0"/>
              <a:t>Event Definition</a:t>
            </a:r>
          </a:p>
          <a:p>
            <a:pPr marL="381000" indent="-381000"/>
            <a:r>
              <a:rPr lang="en-US" altLang="zh-CN" sz="1900" dirty="0" smtClean="0"/>
              <a:t>Event Knowledge Networks Construction</a:t>
            </a:r>
            <a:endParaRPr lang="en-US" altLang="zh-CN" sz="1900" dirty="0"/>
          </a:p>
          <a:p>
            <a:pPr marL="381000" indent="-381000"/>
            <a:r>
              <a:rPr lang="en-US" altLang="zh-CN" sz="1900" dirty="0"/>
              <a:t>Basic Event Extraction Approach</a:t>
            </a:r>
          </a:p>
          <a:p>
            <a:pPr marL="381000" indent="-381000"/>
            <a:r>
              <a:rPr lang="en-US" altLang="zh-CN" sz="1900" dirty="0"/>
              <a:t>Advanced Event Extraction Approaches</a:t>
            </a:r>
          </a:p>
          <a:p>
            <a:pPr marL="800100" lvl="1" indent="-342900"/>
            <a:r>
              <a:rPr lang="en-US" altLang="zh-CN" sz="1800" dirty="0"/>
              <a:t>Information Redundancy for Inference</a:t>
            </a:r>
          </a:p>
          <a:p>
            <a:pPr marL="800100" lvl="1" indent="-342900"/>
            <a:r>
              <a:rPr lang="en-US" altLang="zh-CN" sz="1800" dirty="0" smtClean="0"/>
              <a:t>Co-training</a:t>
            </a:r>
            <a:endParaRPr lang="en-US" altLang="zh-CN" sz="1800" dirty="0"/>
          </a:p>
        </p:txBody>
      </p:sp>
      <p:sp>
        <p:nvSpPr>
          <p:cNvPr id="2205699" name="Rectangle 3"/>
          <p:cNvSpPr>
            <a:spLocks noChangeArrowheads="1"/>
          </p:cNvSpPr>
          <p:nvPr/>
        </p:nvSpPr>
        <p:spPr bwMode="auto">
          <a:xfrm>
            <a:off x="533400" y="4572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dirty="0" smtClean="0">
                <a:solidFill>
                  <a:srgbClr val="D2533C"/>
                </a:solidFill>
                <a:latin typeface="Times New Roman" pitchFamily="18" charset="0"/>
              </a:rPr>
              <a:t>Outline</a:t>
            </a:r>
            <a:endParaRPr lang="en-US" altLang="zh-CN" sz="3000" dirty="0">
              <a:solidFill>
                <a:srgbClr val="D2533C"/>
              </a:solidFill>
              <a:latin typeface="Times New Roman" pitchFamily="18" charset="0"/>
            </a:endParaRPr>
          </a:p>
        </p:txBody>
      </p:sp>
      <p:sp>
        <p:nvSpPr>
          <p:cNvPr id="6" name="TextBox 5"/>
          <p:cNvSpPr txBox="1"/>
          <p:nvPr/>
        </p:nvSpPr>
        <p:spPr>
          <a:xfrm>
            <a:off x="621926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74313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灯片编号占位符 5"/>
          <p:cNvSpPr txBox="1">
            <a:spLocks noGrp="1"/>
          </p:cNvSpPr>
          <p:nvPr/>
        </p:nvSpPr>
        <p:spPr bwMode="auto">
          <a:xfrm>
            <a:off x="8207375" y="6569075"/>
            <a:ext cx="936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70981"/>
              </a:buClr>
              <a:buSzPct val="80000"/>
              <a:buFont typeface="Wingdings" pitchFamily="2" charset="2"/>
              <a:buChar char="§"/>
              <a:defRPr sz="2400">
                <a:solidFill>
                  <a:schemeClr val="tx1"/>
                </a:solidFill>
                <a:latin typeface="Calibri" pitchFamily="34" charset="0"/>
                <a:ea typeface="ＭＳ Ｐゴシック" pitchFamily="34" charset="-128"/>
              </a:defRPr>
            </a:lvl1pPr>
            <a:lvl2pPr marL="742950" indent="-285750">
              <a:spcBef>
                <a:spcPct val="20000"/>
              </a:spcBef>
              <a:buClr>
                <a:srgbClr val="FF6600"/>
              </a:buClr>
              <a:buSzPct val="80000"/>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SzPct val="80000"/>
              <a:buFont typeface="Wingdings" pitchFamily="2" charset="2"/>
              <a:buChar char="§"/>
              <a:defRPr sz="2000">
                <a:solidFill>
                  <a:srgbClr val="120761"/>
                </a:solidFill>
                <a:latin typeface="Calibri" pitchFamily="34" charset="0"/>
                <a:ea typeface="ＭＳ Ｐゴシック" pitchFamily="34" charset="-128"/>
              </a:defRPr>
            </a:lvl3pPr>
            <a:lvl4pPr marL="1600200" indent="-228600">
              <a:spcBef>
                <a:spcPct val="20000"/>
              </a:spcBef>
              <a:buClr>
                <a:srgbClr val="00CC00"/>
              </a:buClr>
              <a:buSzPct val="80000"/>
              <a:buFont typeface="Wingdings" pitchFamily="2" charset="2"/>
              <a:buChar char="§"/>
              <a:defRPr sz="2000">
                <a:solidFill>
                  <a:schemeClr val="tx1"/>
                </a:solidFill>
                <a:latin typeface="Calibri"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9pPr>
          </a:lstStyle>
          <a:p>
            <a:pPr algn="r" defTabSz="914400" fontAlgn="base">
              <a:spcBef>
                <a:spcPct val="0"/>
              </a:spcBef>
              <a:spcAft>
                <a:spcPct val="0"/>
              </a:spcAft>
              <a:buClrTx/>
              <a:buSzTx/>
              <a:buFontTx/>
              <a:buNone/>
            </a:pPr>
            <a:fld id="{E55585EB-7516-4D09-A121-E71B52FD06FF}" type="slidenum">
              <a:rPr lang="zh-CN" altLang="en-US" sz="1400" b="1">
                <a:solidFill>
                  <a:prstClr val="black"/>
                </a:solidFill>
                <a:ea typeface="宋体" pitchFamily="2" charset="-122"/>
                <a:cs typeface="Arial" charset="0"/>
              </a:rPr>
              <a:pPr algn="r" defTabSz="914400" fontAlgn="base">
                <a:spcBef>
                  <a:spcPct val="0"/>
                </a:spcBef>
                <a:spcAft>
                  <a:spcPct val="0"/>
                </a:spcAft>
                <a:buClrTx/>
                <a:buSzTx/>
                <a:buFontTx/>
                <a:buNone/>
              </a:pPr>
              <a:t>13</a:t>
            </a:fld>
            <a:r>
              <a:rPr lang="en-US" altLang="zh-CN" sz="1200" b="1" dirty="0">
                <a:solidFill>
                  <a:prstClr val="black"/>
                </a:solidFill>
                <a:latin typeface="宋体" pitchFamily="2" charset="-122"/>
                <a:ea typeface="宋体" pitchFamily="2" charset="-122"/>
                <a:cs typeface="Arial" pitchFamily="34" charset="0"/>
              </a:rPr>
              <a:t> </a:t>
            </a:r>
          </a:p>
        </p:txBody>
      </p:sp>
      <p:sp>
        <p:nvSpPr>
          <p:cNvPr id="10244" name="Content Placeholder 2"/>
          <p:cNvSpPr>
            <a:spLocks noGrp="1"/>
          </p:cNvSpPr>
          <p:nvPr>
            <p:ph idx="4294967295"/>
          </p:nvPr>
        </p:nvSpPr>
        <p:spPr>
          <a:xfrm>
            <a:off x="228600" y="849699"/>
            <a:ext cx="8667750" cy="5426075"/>
          </a:xfrm>
          <a:prstGeom prst="rect">
            <a:avLst/>
          </a:prstGeom>
        </p:spPr>
        <p:txBody>
          <a:bodyPr/>
          <a:lstStyle/>
          <a:p>
            <a:pPr marL="342900" lvl="1" indent="-342900"/>
            <a:r>
              <a:rPr lang="en-US" sz="2000" dirty="0">
                <a:ea typeface="宋体" pitchFamily="2" charset="-122"/>
              </a:rPr>
              <a:t>An Event is a specific occurrence involving participants.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is something that happens.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can frequently be described as a change of state</a:t>
            </a:r>
            <a:r>
              <a:rPr lang="en-US" sz="2000" dirty="0" smtClean="0">
                <a:ea typeface="宋体" pitchFamily="2" charset="-122"/>
              </a:rPr>
              <a:t>.</a:t>
            </a:r>
            <a:endParaRPr lang="en-US" altLang="zh-CN" sz="4800" dirty="0">
              <a:ea typeface="宋体" pitchFamily="2" charset="-122"/>
            </a:endParaRPr>
          </a:p>
        </p:txBody>
      </p:sp>
      <p:sp>
        <p:nvSpPr>
          <p:cNvPr id="5" name="Rectangle 2"/>
          <p:cNvSpPr txBox="1">
            <a:spLocks noChangeArrowheads="1"/>
          </p:cNvSpPr>
          <p:nvPr/>
        </p:nvSpPr>
        <p:spPr>
          <a:xfrm>
            <a:off x="0" y="114304"/>
            <a:ext cx="9144000" cy="990600"/>
          </a:xfrm>
          <a:prstGeom prst="rect">
            <a:avLst/>
          </a:prstGeom>
        </p:spPr>
        <p:txBody>
          <a:bodyPr/>
          <a:lst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170981"/>
                </a:solidFill>
                <a:latin typeface="Calibri" pitchFamily="34" charset="0"/>
                <a:ea typeface="ＭＳ Ｐゴシック" charset="0"/>
              </a:defRPr>
            </a:lvl2pPr>
            <a:lvl3pPr algn="ctr" rtl="0" eaLnBrk="0" fontAlgn="base" hangingPunct="0">
              <a:spcBef>
                <a:spcPct val="0"/>
              </a:spcBef>
              <a:spcAft>
                <a:spcPct val="0"/>
              </a:spcAft>
              <a:defRPr sz="4400" b="1">
                <a:solidFill>
                  <a:srgbClr val="170981"/>
                </a:solidFill>
                <a:latin typeface="Calibri" pitchFamily="34" charset="0"/>
                <a:ea typeface="ＭＳ Ｐゴシック" charset="0"/>
              </a:defRPr>
            </a:lvl3pPr>
            <a:lvl4pPr algn="ctr" rtl="0" eaLnBrk="0" fontAlgn="base" hangingPunct="0">
              <a:spcBef>
                <a:spcPct val="0"/>
              </a:spcBef>
              <a:spcAft>
                <a:spcPct val="0"/>
              </a:spcAft>
              <a:defRPr sz="4400" b="1">
                <a:solidFill>
                  <a:srgbClr val="170981"/>
                </a:solidFill>
                <a:latin typeface="Calibri" pitchFamily="34" charset="0"/>
                <a:ea typeface="ＭＳ Ｐゴシック" charset="0"/>
              </a:defRPr>
            </a:lvl4pPr>
            <a:lvl5pPr algn="ctr" rtl="0" eaLnBrk="0" fontAlgn="base" hangingPunct="0">
              <a:spcBef>
                <a:spcPct val="0"/>
              </a:spcBef>
              <a:spcAft>
                <a:spcPct val="0"/>
              </a:spcAft>
              <a:defRPr sz="4400" b="1">
                <a:solidFill>
                  <a:srgbClr val="170981"/>
                </a:solidFill>
                <a:latin typeface="Calibri" pitchFamily="34" charset="0"/>
                <a:ea typeface="ＭＳ Ｐゴシック"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a:lstStyle>
          <a:p>
            <a:pPr defTabSz="914400">
              <a:defRPr/>
            </a:pPr>
            <a:r>
              <a:rPr lang="en-US" altLang="en-US" sz="2800" dirty="0" smtClean="0">
                <a:solidFill>
                  <a:prstClr val="white"/>
                </a:solidFill>
                <a:latin typeface="Arial Black" panose="020B0A04020102020204" pitchFamily="34" charset="0"/>
              </a:rPr>
              <a:t>General Event Definition</a:t>
            </a:r>
            <a:endParaRPr lang="en-US" altLang="en-US" sz="2800" dirty="0">
              <a:solidFill>
                <a:prstClr val="white"/>
              </a:solidFill>
              <a:latin typeface="Arial Black" panose="020B0A04020102020204" pitchFamily="34" charset="0"/>
            </a:endParaRPr>
          </a:p>
        </p:txBody>
      </p:sp>
      <p:pic>
        <p:nvPicPr>
          <p:cNvPr id="6" name="Picture 3" descr="Screen Shot 2012-12-05 at 12.55.01 PM.png"/>
          <p:cNvPicPr>
            <a:picLocks noChangeAspect="1"/>
          </p:cNvPicPr>
          <p:nvPr/>
        </p:nvPicPr>
        <p:blipFill>
          <a:blip r:embed="rId3"/>
          <a:srcRect/>
          <a:stretch>
            <a:fillRect/>
          </a:stretch>
        </p:blipFill>
        <p:spPr bwMode="auto">
          <a:xfrm>
            <a:off x="348803" y="2047853"/>
            <a:ext cx="5993754" cy="4694236"/>
          </a:xfrm>
          <a:prstGeom prst="rect">
            <a:avLst/>
          </a:prstGeom>
          <a:noFill/>
          <a:ln w="9525">
            <a:noFill/>
            <a:miter lim="800000"/>
            <a:headEnd/>
            <a:tailEnd/>
          </a:ln>
        </p:spPr>
      </p:pic>
      <p:sp>
        <p:nvSpPr>
          <p:cNvPr id="7" name="TextBox 4"/>
          <p:cNvSpPr txBox="1">
            <a:spLocks noChangeArrowheads="1"/>
          </p:cNvSpPr>
          <p:nvPr/>
        </p:nvSpPr>
        <p:spPr bwMode="auto">
          <a:xfrm>
            <a:off x="6285031" y="6191925"/>
            <a:ext cx="2822575"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smtClean="0">
                <a:solidFill>
                  <a:prstClr val="black"/>
                </a:solidFill>
                <a:cs typeface="Arial" charset="0"/>
              </a:rPr>
              <a:t>Chart from (</a:t>
            </a:r>
            <a:r>
              <a:rPr lang="en-US" dirty="0" err="1" smtClean="0">
                <a:solidFill>
                  <a:prstClr val="black"/>
                </a:solidFill>
                <a:cs typeface="Arial" charset="0"/>
              </a:rPr>
              <a:t>Dölling</a:t>
            </a:r>
            <a:r>
              <a:rPr lang="en-US" dirty="0">
                <a:solidFill>
                  <a:prstClr val="black"/>
                </a:solidFill>
                <a:cs typeface="Arial" charset="0"/>
              </a:rPr>
              <a:t>, 2011)</a:t>
            </a:r>
          </a:p>
        </p:txBody>
      </p:sp>
      <p:sp>
        <p:nvSpPr>
          <p:cNvPr id="3" name="Line Callout 2 2"/>
          <p:cNvSpPr/>
          <p:nvPr/>
        </p:nvSpPr>
        <p:spPr>
          <a:xfrm>
            <a:off x="6096000" y="3886200"/>
            <a:ext cx="2579687" cy="609600"/>
          </a:xfrm>
          <a:prstGeom prst="borderCallout2">
            <a:avLst>
              <a:gd name="adj1" fmla="val 18750"/>
              <a:gd name="adj2" fmla="val -8333"/>
              <a:gd name="adj3" fmla="val 18750"/>
              <a:gd name="adj4" fmla="val -16667"/>
              <a:gd name="adj5" fmla="val 110387"/>
              <a:gd name="adj6" fmla="val -28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prstClr val="white"/>
                </a:solidFill>
              </a:rPr>
              <a:t>Most of current NLP work focused on this  </a:t>
            </a:r>
            <a:endParaRPr lang="en-US" dirty="0">
              <a:solidFill>
                <a:prstClr val="white"/>
              </a:solidFill>
            </a:endParaRPr>
          </a:p>
        </p:txBody>
      </p:sp>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637897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0B0B314-FCF3-415A-A483-776E36887A73}" type="slidenum">
              <a:rPr lang="en-US" altLang="zh-CN"/>
              <a:pPr/>
              <a:t>14</a:t>
            </a:fld>
            <a:endParaRPr lang="en-US" altLang="zh-CN"/>
          </a:p>
        </p:txBody>
      </p:sp>
      <p:sp>
        <p:nvSpPr>
          <p:cNvPr id="119811" name="Rectangle 3"/>
          <p:cNvSpPr>
            <a:spLocks noGrp="1" noChangeArrowheads="1"/>
          </p:cNvSpPr>
          <p:nvPr>
            <p:ph type="body" idx="4294967295"/>
          </p:nvPr>
        </p:nvSpPr>
        <p:spPr>
          <a:xfrm>
            <a:off x="539750" y="1628775"/>
            <a:ext cx="7924800" cy="4937125"/>
          </a:xfrm>
        </p:spPr>
        <p:txBody>
          <a:bodyPr/>
          <a:lstStyle/>
          <a:p>
            <a:pPr marL="381000" indent="-381000"/>
            <a:r>
              <a:rPr lang="en-US" altLang="zh-CN" sz="1900" dirty="0"/>
              <a:t>Task Definition</a:t>
            </a:r>
          </a:p>
          <a:p>
            <a:pPr marL="381000" indent="-381000"/>
            <a:r>
              <a:rPr lang="en-US" altLang="zh-CN" sz="1900" dirty="0"/>
              <a:t>Basic Event Extraction Approach</a:t>
            </a:r>
          </a:p>
          <a:p>
            <a:pPr marL="381000" indent="-381000"/>
            <a:r>
              <a:rPr lang="en-US" altLang="zh-CN" sz="1900" dirty="0"/>
              <a:t>Advanced Event Extraction Approaches</a:t>
            </a:r>
          </a:p>
          <a:p>
            <a:pPr marL="800100" lvl="1" indent="-342900"/>
            <a:r>
              <a:rPr lang="en-US" altLang="zh-CN" sz="1800" dirty="0"/>
              <a:t>Information Redundancy for Inference</a:t>
            </a:r>
          </a:p>
          <a:p>
            <a:pPr marL="800100" lvl="1" indent="-342900"/>
            <a:r>
              <a:rPr lang="en-US" altLang="zh-CN" sz="1800" dirty="0" smtClean="0"/>
              <a:t>Co-training</a:t>
            </a:r>
            <a:endParaRPr lang="en-US" altLang="zh-CN" sz="1800" dirty="0"/>
          </a:p>
        </p:txBody>
      </p:sp>
      <p:sp>
        <p:nvSpPr>
          <p:cNvPr id="2205699" name="Rectangle 3"/>
          <p:cNvSpPr>
            <a:spLocks noChangeArrowheads="1"/>
          </p:cNvSpPr>
          <p:nvPr/>
        </p:nvSpPr>
        <p:spPr bwMode="auto">
          <a:xfrm>
            <a:off x="533400" y="4572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dirty="0" smtClean="0">
                <a:solidFill>
                  <a:srgbClr val="D2533C"/>
                </a:solidFill>
                <a:latin typeface="Times New Roman" pitchFamily="18" charset="0"/>
              </a:rPr>
              <a:t>Event Extraction</a:t>
            </a:r>
            <a:endParaRPr lang="en-US" altLang="zh-CN" sz="3000" dirty="0">
              <a:solidFill>
                <a:srgbClr val="D2533C"/>
              </a:solidFill>
              <a:latin typeface="Times New Roman" pitchFamily="18" charset="0"/>
            </a:endParaRPr>
          </a:p>
        </p:txBody>
      </p:sp>
      <p:sp>
        <p:nvSpPr>
          <p:cNvPr id="6" name="TextBox 5"/>
          <p:cNvSpPr txBox="1"/>
          <p:nvPr/>
        </p:nvSpPr>
        <p:spPr>
          <a:xfrm>
            <a:off x="621926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3066866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ChangeArrowheads="1"/>
          </p:cNvSpPr>
          <p:nvPr/>
        </p:nvSpPr>
        <p:spPr bwMode="auto">
          <a:xfrm>
            <a:off x="914400" y="3409950"/>
            <a:ext cx="7191375" cy="26638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5" name="Rectangle 3"/>
          <p:cNvSpPr>
            <a:spLocks noGrp="1" noChangeArrowheads="1"/>
          </p:cNvSpPr>
          <p:nvPr>
            <p:ph type="body" idx="1"/>
          </p:nvPr>
        </p:nvSpPr>
        <p:spPr>
          <a:xfrm>
            <a:off x="685800" y="914400"/>
            <a:ext cx="8229600" cy="4724400"/>
          </a:xfrm>
        </p:spPr>
        <p:txBody>
          <a:bodyPr>
            <a:normAutofit fontScale="92500" lnSpcReduction="10000"/>
          </a:bodyPr>
          <a:lstStyle/>
          <a:p>
            <a:r>
              <a:rPr lang="en-US" altLang="zh-CN" sz="1700" dirty="0"/>
              <a:t>An event is specific occurrence that implies </a:t>
            </a:r>
            <a:r>
              <a:rPr lang="de-DE" sz="1700" dirty="0"/>
              <a:t>a change of states</a:t>
            </a:r>
            <a:endParaRPr lang="en-US" altLang="zh-CN" sz="1700" dirty="0"/>
          </a:p>
          <a:p>
            <a:r>
              <a:rPr lang="en-US" altLang="zh-CN" sz="1700" b="1" dirty="0"/>
              <a:t>event trigger</a:t>
            </a:r>
            <a:r>
              <a:rPr lang="en-US" altLang="zh-CN" sz="1700" dirty="0"/>
              <a:t>: the main word which most clearly expresses an event occurrence</a:t>
            </a:r>
            <a:endParaRPr lang="en-US" altLang="zh-CN" sz="1700" b="1" dirty="0"/>
          </a:p>
          <a:p>
            <a:r>
              <a:rPr lang="en-US" altLang="zh-CN" sz="1700" b="1" dirty="0"/>
              <a:t>event arguments</a:t>
            </a:r>
            <a:r>
              <a:rPr lang="en-US" altLang="zh-CN" sz="1700" dirty="0"/>
              <a:t>: the mentions that are involved in an event (participants)</a:t>
            </a:r>
            <a:endParaRPr lang="en-US" altLang="zh-CN" sz="1700" b="1" dirty="0"/>
          </a:p>
          <a:p>
            <a:r>
              <a:rPr lang="en-US" altLang="zh-CN" sz="1700" b="1" dirty="0"/>
              <a:t>event mention</a:t>
            </a:r>
            <a:r>
              <a:rPr lang="en-US" altLang="zh-CN" sz="1700" dirty="0"/>
              <a:t>: a phrase or sentence within which an event is described, including trigger and arguments</a:t>
            </a:r>
          </a:p>
          <a:p>
            <a:r>
              <a:rPr lang="en-US" altLang="zh-CN" sz="1700" dirty="0" smtClean="0"/>
              <a:t>Automatic Content Extraction defined </a:t>
            </a:r>
            <a:r>
              <a:rPr lang="en-US" altLang="zh-CN" sz="1700" dirty="0"/>
              <a:t>8 types of events, with 33 subtypes</a:t>
            </a:r>
          </a:p>
          <a:p>
            <a:pPr>
              <a:buClr>
                <a:srgbClr val="FF3300"/>
              </a:buClr>
              <a:buFont typeface="Wingdings" pitchFamily="2" charset="2"/>
              <a:buNone/>
            </a:pPr>
            <a:endParaRPr lang="en-US" altLang="zh-CN" sz="1900" i="1" dirty="0"/>
          </a:p>
          <a:p>
            <a:pPr>
              <a:buClr>
                <a:srgbClr val="FF3300"/>
              </a:buClr>
              <a:buFont typeface="Wingdings" pitchFamily="2" charset="2"/>
              <a:buNone/>
            </a:pPr>
            <a:endParaRPr lang="en-US" altLang="zh-CN" sz="1900" i="1" dirty="0"/>
          </a:p>
          <a:p>
            <a:pPr lvl="1">
              <a:buFont typeface="Wingdings" pitchFamily="2" charset="2"/>
              <a:buNone/>
            </a:pPr>
            <a:r>
              <a:rPr lang="en-US" altLang="zh-CN" sz="1600" i="1" dirty="0"/>
              <a:t>ACE event type/subtype	                        </a:t>
            </a:r>
            <a:r>
              <a:rPr lang="en-US" altLang="zh-CN" sz="1600" i="1" dirty="0" smtClean="0"/>
              <a:t>     Event </a:t>
            </a:r>
            <a:r>
              <a:rPr lang="en-US" altLang="zh-CN" sz="1600" i="1" dirty="0"/>
              <a:t>Mention Example</a:t>
            </a:r>
            <a:endParaRPr lang="en-US" altLang="zh-CN" sz="2800" i="1" dirty="0"/>
          </a:p>
          <a:p>
            <a:pPr lvl="1">
              <a:buFont typeface="Wingdings" pitchFamily="2" charset="2"/>
              <a:buNone/>
            </a:pPr>
            <a:endParaRPr lang="en-US" altLang="zh-CN" sz="1000" dirty="0"/>
          </a:p>
          <a:p>
            <a:pPr lvl="1">
              <a:buFont typeface="Wingdings" pitchFamily="2" charset="2"/>
              <a:buNone/>
            </a:pPr>
            <a:r>
              <a:rPr lang="en-US" altLang="zh-CN" sz="1500" dirty="0"/>
              <a:t>Life/Die 		</a:t>
            </a:r>
            <a:r>
              <a:rPr lang="en-US" altLang="zh-CN" sz="1500" b="1" dirty="0"/>
              <a:t>Kurt </a:t>
            </a:r>
            <a:r>
              <a:rPr lang="en-US" altLang="zh-CN" sz="1500" b="1" dirty="0" err="1"/>
              <a:t>Schork</a:t>
            </a:r>
            <a:r>
              <a:rPr lang="en-US" altLang="zh-CN" sz="1500" dirty="0"/>
              <a:t> </a:t>
            </a:r>
            <a:r>
              <a:rPr lang="en-US" altLang="zh-CN" sz="1500" b="1" dirty="0">
                <a:solidFill>
                  <a:srgbClr val="FF3300"/>
                </a:solidFill>
              </a:rPr>
              <a:t>died</a:t>
            </a:r>
            <a:r>
              <a:rPr lang="en-US" altLang="zh-CN" sz="1500" dirty="0"/>
              <a:t> in </a:t>
            </a:r>
            <a:r>
              <a:rPr lang="en-US" altLang="zh-CN" sz="1500" b="1" dirty="0"/>
              <a:t>Sierra Leone</a:t>
            </a:r>
            <a:r>
              <a:rPr lang="en-US" altLang="zh-CN" sz="1500" dirty="0"/>
              <a:t> </a:t>
            </a:r>
            <a:r>
              <a:rPr lang="en-US" altLang="zh-CN" sz="1500" b="1" dirty="0" smtClean="0"/>
              <a:t>yesterday</a:t>
            </a:r>
          </a:p>
          <a:p>
            <a:pPr lvl="1">
              <a:buFont typeface="Wingdings" pitchFamily="2" charset="2"/>
              <a:buNone/>
            </a:pPr>
            <a:r>
              <a:rPr lang="en-US" altLang="zh-CN" sz="1500" b="1" dirty="0"/>
              <a:t>^</a:t>
            </a:r>
          </a:p>
          <a:p>
            <a:pPr lvl="1">
              <a:buFont typeface="Wingdings" pitchFamily="2" charset="2"/>
              <a:buNone/>
            </a:pPr>
            <a:r>
              <a:rPr lang="en-US" altLang="zh-CN" sz="1500" dirty="0"/>
              <a:t>Transaction/Transfer            </a:t>
            </a:r>
            <a:r>
              <a:rPr lang="en-US" altLang="zh-CN" sz="1500" b="1" dirty="0"/>
              <a:t>GM</a:t>
            </a:r>
            <a:r>
              <a:rPr lang="en-US" altLang="zh-CN" sz="1500" dirty="0"/>
              <a:t> </a:t>
            </a:r>
            <a:r>
              <a:rPr lang="en-US" altLang="zh-CN" sz="1500" b="1" dirty="0">
                <a:solidFill>
                  <a:srgbClr val="FF3300"/>
                </a:solidFill>
              </a:rPr>
              <a:t>sold</a:t>
            </a:r>
            <a:r>
              <a:rPr lang="en-US" altLang="zh-CN" sz="1500" dirty="0"/>
              <a:t> </a:t>
            </a:r>
            <a:r>
              <a:rPr lang="en-US" altLang="zh-CN" sz="1500" b="1" dirty="0"/>
              <a:t>the company</a:t>
            </a:r>
            <a:r>
              <a:rPr lang="en-US" altLang="zh-CN" sz="1500" dirty="0"/>
              <a:t> in </a:t>
            </a:r>
            <a:r>
              <a:rPr lang="en-US" altLang="zh-CN" sz="1500" b="1" dirty="0"/>
              <a:t>Nov 1998</a:t>
            </a:r>
            <a:r>
              <a:rPr lang="en-US" altLang="zh-CN" sz="1500" dirty="0"/>
              <a:t> to </a:t>
            </a:r>
            <a:r>
              <a:rPr lang="en-US" altLang="zh-CN" sz="1500" b="1" dirty="0"/>
              <a:t>LLC	</a:t>
            </a:r>
          </a:p>
          <a:p>
            <a:pPr lvl="1">
              <a:buFont typeface="Wingdings" pitchFamily="2" charset="2"/>
              <a:buNone/>
            </a:pPr>
            <a:r>
              <a:rPr lang="en-US" altLang="zh-CN" sz="1500" dirty="0"/>
              <a:t>Movement/Transport	</a:t>
            </a:r>
            <a:r>
              <a:rPr lang="en-US" altLang="zh-CN" sz="1500" b="1" dirty="0"/>
              <a:t>Homeless people</a:t>
            </a:r>
            <a:r>
              <a:rPr lang="en-US" altLang="zh-CN" sz="1500" dirty="0"/>
              <a:t> have been </a:t>
            </a:r>
            <a:r>
              <a:rPr lang="en-US" altLang="zh-CN" sz="1500" b="1" dirty="0">
                <a:solidFill>
                  <a:srgbClr val="FF3300"/>
                </a:solidFill>
              </a:rPr>
              <a:t>moved</a:t>
            </a:r>
            <a:r>
              <a:rPr lang="en-US" altLang="zh-CN" sz="1500" dirty="0"/>
              <a:t> to</a:t>
            </a:r>
            <a:r>
              <a:rPr lang="en-US" altLang="zh-CN" sz="1500" b="1" dirty="0"/>
              <a:t> schools</a:t>
            </a:r>
            <a:r>
              <a:rPr lang="en-US" altLang="zh-CN" sz="1500" dirty="0"/>
              <a:t> 	</a:t>
            </a:r>
          </a:p>
          <a:p>
            <a:pPr lvl="1">
              <a:buFont typeface="Wingdings" pitchFamily="2" charset="2"/>
              <a:buNone/>
            </a:pPr>
            <a:r>
              <a:rPr lang="en-US" altLang="zh-CN" sz="1500" dirty="0"/>
              <a:t>Business/Start-Org 	</a:t>
            </a:r>
            <a:r>
              <a:rPr lang="en-US" altLang="zh-CN" sz="1500" b="1" dirty="0">
                <a:latin typeface="Helvetica-Oblique"/>
              </a:rPr>
              <a:t>Schweitzer</a:t>
            </a:r>
            <a:r>
              <a:rPr lang="en-US" altLang="zh-CN" sz="1500" dirty="0">
                <a:latin typeface="Helvetica-Oblique"/>
              </a:rPr>
              <a:t> </a:t>
            </a:r>
            <a:r>
              <a:rPr lang="en-US" altLang="zh-CN" sz="1500" b="1" dirty="0">
                <a:solidFill>
                  <a:srgbClr val="FF3300"/>
                </a:solidFill>
                <a:latin typeface="Helvetica-Oblique"/>
              </a:rPr>
              <a:t>founded</a:t>
            </a:r>
            <a:r>
              <a:rPr lang="en-US" altLang="zh-CN" sz="1500" dirty="0">
                <a:latin typeface="Helvetica-Oblique"/>
              </a:rPr>
              <a:t> </a:t>
            </a:r>
            <a:r>
              <a:rPr lang="en-US" altLang="zh-CN" sz="1500" b="1" dirty="0">
                <a:latin typeface="Helvetica-Oblique"/>
              </a:rPr>
              <a:t>a hospital</a:t>
            </a:r>
            <a:r>
              <a:rPr lang="en-US" altLang="zh-CN" sz="1500" dirty="0">
                <a:latin typeface="Helvetica-Oblique"/>
              </a:rPr>
              <a:t> in </a:t>
            </a:r>
            <a:r>
              <a:rPr lang="en-US" altLang="zh-CN" sz="1500" b="1" dirty="0">
                <a:latin typeface="Helvetica-Oblique"/>
              </a:rPr>
              <a:t>1913</a:t>
            </a:r>
            <a:r>
              <a:rPr lang="en-US" altLang="zh-CN" sz="1500" dirty="0"/>
              <a:t>	</a:t>
            </a:r>
          </a:p>
          <a:p>
            <a:pPr lvl="1">
              <a:buFont typeface="Wingdings" pitchFamily="2" charset="2"/>
              <a:buNone/>
            </a:pPr>
            <a:r>
              <a:rPr lang="en-US" altLang="zh-CN" sz="1500" dirty="0"/>
              <a:t>Conflict/Attack 		the </a:t>
            </a:r>
            <a:r>
              <a:rPr lang="en-US" altLang="zh-CN" sz="1500" b="1" dirty="0">
                <a:solidFill>
                  <a:srgbClr val="FF3300"/>
                </a:solidFill>
              </a:rPr>
              <a:t>attack</a:t>
            </a:r>
            <a:r>
              <a:rPr lang="en-US" altLang="zh-CN" sz="1500" dirty="0"/>
              <a:t> on </a:t>
            </a:r>
            <a:r>
              <a:rPr lang="en-US" altLang="zh-CN" sz="1500" b="1" dirty="0"/>
              <a:t>Gaza</a:t>
            </a:r>
            <a:r>
              <a:rPr lang="en-US" altLang="zh-CN" sz="1500" dirty="0"/>
              <a:t> killed </a:t>
            </a:r>
            <a:r>
              <a:rPr lang="en-US" altLang="zh-CN" sz="1500" b="1" dirty="0"/>
              <a:t>13</a:t>
            </a:r>
          </a:p>
          <a:p>
            <a:pPr lvl="1">
              <a:buFont typeface="Wingdings" pitchFamily="2" charset="2"/>
              <a:buNone/>
            </a:pPr>
            <a:r>
              <a:rPr lang="en-US" altLang="zh-CN" sz="1500" dirty="0"/>
              <a:t>Contact/Meet  		</a:t>
            </a:r>
            <a:r>
              <a:rPr lang="en-US" altLang="zh-CN" sz="1500" b="1" dirty="0"/>
              <a:t>Arafat</a:t>
            </a:r>
            <a:r>
              <a:rPr lang="en-US" altLang="zh-CN" sz="1500" b="1" dirty="0">
                <a:latin typeface="Times New Roman"/>
              </a:rPr>
              <a:t>’</a:t>
            </a:r>
            <a:r>
              <a:rPr lang="en-US" altLang="zh-CN" sz="1500" b="1" dirty="0"/>
              <a:t>s cabinet</a:t>
            </a:r>
            <a:r>
              <a:rPr lang="en-US" altLang="zh-CN" sz="1500" dirty="0">
                <a:latin typeface="Helvetica-Oblique"/>
              </a:rPr>
              <a:t> </a:t>
            </a:r>
            <a:r>
              <a:rPr lang="en-US" altLang="zh-CN" sz="1500" b="1" dirty="0">
                <a:solidFill>
                  <a:srgbClr val="FF3300"/>
                </a:solidFill>
                <a:latin typeface="Helvetica-Oblique"/>
              </a:rPr>
              <a:t>met</a:t>
            </a:r>
            <a:r>
              <a:rPr lang="en-US" altLang="zh-CN" sz="1500" dirty="0">
                <a:latin typeface="Helvetica-Oblique"/>
              </a:rPr>
              <a:t> for </a:t>
            </a:r>
            <a:r>
              <a:rPr lang="en-US" altLang="zh-CN" sz="1500" b="1" dirty="0">
                <a:latin typeface="Helvetica-Oblique"/>
              </a:rPr>
              <a:t>4 hours</a:t>
            </a:r>
          </a:p>
          <a:p>
            <a:pPr lvl="1">
              <a:buFont typeface="Wingdings" pitchFamily="2" charset="2"/>
              <a:buNone/>
            </a:pPr>
            <a:r>
              <a:rPr lang="en-US" altLang="zh-CN" sz="1500" dirty="0"/>
              <a:t>Personnel/Start-Position 	</a:t>
            </a:r>
            <a:r>
              <a:rPr lang="en-US" altLang="zh-CN" sz="1500" b="1" dirty="0"/>
              <a:t>She</a:t>
            </a:r>
            <a:r>
              <a:rPr lang="en-US" altLang="zh-CN" sz="1500" dirty="0"/>
              <a:t> later</a:t>
            </a:r>
            <a:r>
              <a:rPr lang="en-US" altLang="zh-CN" sz="1500" b="1" dirty="0">
                <a:solidFill>
                  <a:srgbClr val="FF3300"/>
                </a:solidFill>
              </a:rPr>
              <a:t> recruited</a:t>
            </a:r>
            <a:r>
              <a:rPr lang="en-US" altLang="zh-CN" sz="1500" dirty="0"/>
              <a:t> </a:t>
            </a:r>
            <a:r>
              <a:rPr lang="en-US" altLang="zh-CN" sz="1500" b="1" dirty="0"/>
              <a:t>the nursing student</a:t>
            </a:r>
          </a:p>
          <a:p>
            <a:pPr lvl="1">
              <a:buFont typeface="Wingdings" pitchFamily="2" charset="2"/>
              <a:buNone/>
            </a:pPr>
            <a:r>
              <a:rPr lang="en-US" altLang="zh-CN" sz="1500" dirty="0"/>
              <a:t>Justice/Arrest     	                 </a:t>
            </a:r>
            <a:r>
              <a:rPr lang="en-US" altLang="zh-CN" sz="1500" b="1" dirty="0"/>
              <a:t>Faison</a:t>
            </a:r>
            <a:r>
              <a:rPr lang="en-US" altLang="zh-CN" sz="1500" dirty="0"/>
              <a:t> was wrongly </a:t>
            </a:r>
            <a:r>
              <a:rPr lang="en-US" altLang="zh-CN" sz="1500" b="1" dirty="0">
                <a:solidFill>
                  <a:srgbClr val="FF3300"/>
                </a:solidFill>
              </a:rPr>
              <a:t>arrested</a:t>
            </a:r>
            <a:r>
              <a:rPr lang="en-US" altLang="zh-CN" sz="1500" dirty="0"/>
              <a:t> on suspicion of murder</a:t>
            </a:r>
          </a:p>
        </p:txBody>
      </p:sp>
      <p:sp>
        <p:nvSpPr>
          <p:cNvPr id="2092036" name="Line 4"/>
          <p:cNvSpPr>
            <a:spLocks noChangeShapeType="1"/>
          </p:cNvSpPr>
          <p:nvPr/>
        </p:nvSpPr>
        <p:spPr bwMode="auto">
          <a:xfrm>
            <a:off x="1133475" y="3743325"/>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7" name="Rectangle 5"/>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Event Mention Extraction: Task</a:t>
            </a:r>
          </a:p>
        </p:txBody>
      </p:sp>
      <p:sp>
        <p:nvSpPr>
          <p:cNvPr id="2092038" name="Line 6"/>
          <p:cNvSpPr>
            <a:spLocks noChangeShapeType="1"/>
          </p:cNvSpPr>
          <p:nvPr/>
        </p:nvSpPr>
        <p:spPr bwMode="auto">
          <a:xfrm flipH="1">
            <a:off x="4800600" y="3200400"/>
            <a:ext cx="76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2039" name="Rectangle 7"/>
          <p:cNvSpPr>
            <a:spLocks noChangeArrowheads="1"/>
          </p:cNvSpPr>
          <p:nvPr/>
        </p:nvSpPr>
        <p:spPr bwMode="auto">
          <a:xfrm>
            <a:off x="4724400" y="272796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trigger</a:t>
            </a:r>
          </a:p>
        </p:txBody>
      </p:sp>
      <p:sp>
        <p:nvSpPr>
          <p:cNvPr id="2092040" name="Rectangle 8"/>
          <p:cNvSpPr>
            <a:spLocks noChangeArrowheads="1"/>
          </p:cNvSpPr>
          <p:nvPr/>
        </p:nvSpPr>
        <p:spPr bwMode="auto">
          <a:xfrm>
            <a:off x="2895600" y="27336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Argument, role=victim</a:t>
            </a:r>
          </a:p>
        </p:txBody>
      </p:sp>
      <p:sp>
        <p:nvSpPr>
          <p:cNvPr id="2092041" name="Line 9"/>
          <p:cNvSpPr>
            <a:spLocks noChangeShapeType="1"/>
          </p:cNvSpPr>
          <p:nvPr/>
        </p:nvSpPr>
        <p:spPr bwMode="auto">
          <a:xfrm>
            <a:off x="3581400" y="3276600"/>
            <a:ext cx="304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10" name="TextBox 9"/>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574504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533400" y="1066800"/>
            <a:ext cx="7924800" cy="4937125"/>
          </a:xfrm>
        </p:spPr>
        <p:txBody>
          <a:bodyPr/>
          <a:lstStyle/>
          <a:p>
            <a:pPr marL="381000" indent="-381000"/>
            <a:r>
              <a:rPr lang="en-US" altLang="zh-CN" sz="2000">
                <a:ea typeface="宋体" pitchFamily="2" charset="-122"/>
              </a:rPr>
              <a:t>Staged classifiers</a:t>
            </a:r>
          </a:p>
          <a:p>
            <a:pPr marL="800100" lvl="1" indent="-342900"/>
            <a:r>
              <a:rPr lang="en-US" altLang="zh-CN" sz="1800">
                <a:ea typeface="宋体" pitchFamily="2" charset="-122"/>
              </a:rPr>
              <a:t>Trigger Classifier</a:t>
            </a:r>
          </a:p>
          <a:p>
            <a:pPr marL="1219200" lvl="2" indent="-304800"/>
            <a:r>
              <a:rPr lang="en-US" altLang="zh-CN" sz="1600">
                <a:ea typeface="宋体" pitchFamily="2" charset="-122"/>
              </a:rPr>
              <a:t>to distinguish event instances from non-events, to classify event instances by type</a:t>
            </a:r>
          </a:p>
          <a:p>
            <a:pPr marL="800100" lvl="1" indent="-342900"/>
            <a:r>
              <a:rPr lang="en-US" altLang="zh-CN" sz="1800">
                <a:ea typeface="宋体" pitchFamily="2" charset="-122"/>
              </a:rPr>
              <a:t>Argument Classifier</a:t>
            </a:r>
          </a:p>
          <a:p>
            <a:pPr marL="1219200" lvl="2" indent="-304800"/>
            <a:r>
              <a:rPr lang="en-US" altLang="zh-CN" sz="1600">
                <a:ea typeface="宋体" pitchFamily="2" charset="-122"/>
              </a:rPr>
              <a:t>to distinguish arguments from non-arguments</a:t>
            </a:r>
          </a:p>
          <a:p>
            <a:pPr marL="800100" lvl="1" indent="-342900"/>
            <a:r>
              <a:rPr lang="en-US" altLang="zh-CN" sz="1800">
                <a:ea typeface="宋体" pitchFamily="2" charset="-122"/>
              </a:rPr>
              <a:t>Role Classifier</a:t>
            </a:r>
          </a:p>
          <a:p>
            <a:pPr marL="1219200" lvl="2" indent="-304800"/>
            <a:r>
              <a:rPr lang="en-US" altLang="zh-CN" sz="1600">
                <a:ea typeface="宋体" pitchFamily="2" charset="-122"/>
              </a:rPr>
              <a:t>to classify arguments by argument role</a:t>
            </a:r>
          </a:p>
          <a:p>
            <a:pPr marL="800100" lvl="1" indent="-342900"/>
            <a:r>
              <a:rPr lang="en-US" altLang="zh-CN" sz="1800">
                <a:ea typeface="宋体" pitchFamily="2" charset="-122"/>
              </a:rPr>
              <a:t>Reportable-Event Classifier</a:t>
            </a:r>
          </a:p>
          <a:p>
            <a:pPr marL="1219200" lvl="2" indent="-304800"/>
            <a:r>
              <a:rPr lang="en-US" altLang="zh-CN" sz="1600">
                <a:ea typeface="宋体" pitchFamily="2" charset="-122"/>
              </a:rPr>
              <a:t>to determine whether there is a reportable event instance</a:t>
            </a:r>
          </a:p>
          <a:p>
            <a:pPr marL="381000" indent="-381000"/>
            <a:r>
              <a:rPr lang="en-US" altLang="zh-CN" sz="1900">
                <a:ea typeface="宋体" pitchFamily="2" charset="-122"/>
              </a:rPr>
              <a:t>Can choose any supervised learning methods such as MaxEnt and SVMs</a:t>
            </a:r>
          </a:p>
        </p:txBody>
      </p:sp>
      <p:sp>
        <p:nvSpPr>
          <p:cNvPr id="2093059" name="Rectangle 3"/>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a:solidFill>
                  <a:srgbClr val="D2533C"/>
                </a:solidFill>
                <a:latin typeface="Garamond" pitchFamily="18" charset="0"/>
                <a:cs typeface="Arial" pitchFamily="34" charset="0"/>
              </a:rPr>
              <a:t>Supervised Event Mention Extraction: Methods</a:t>
            </a:r>
          </a:p>
        </p:txBody>
      </p:sp>
      <p:sp>
        <p:nvSpPr>
          <p:cNvPr id="2093060"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and Grishman, 2008)</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970345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title"/>
          </p:nvPr>
        </p:nvSpPr>
        <p:spPr>
          <a:xfrm>
            <a:off x="914400" y="228600"/>
            <a:ext cx="8229600" cy="1139825"/>
          </a:xfrm>
        </p:spPr>
        <p:txBody>
          <a:bodyPr/>
          <a:lstStyle/>
          <a:p>
            <a:r>
              <a:rPr lang="en-US" altLang="zh-CN" sz="3400"/>
              <a:t>Typical Event Mention Extraction Features</a:t>
            </a:r>
          </a:p>
        </p:txBody>
      </p:sp>
      <p:sp>
        <p:nvSpPr>
          <p:cNvPr id="119811" name="Rectangle 3"/>
          <p:cNvSpPr>
            <a:spLocks noChangeArrowheads="1"/>
          </p:cNvSpPr>
          <p:nvPr/>
        </p:nvSpPr>
        <p:spPr bwMode="auto">
          <a:xfrm>
            <a:off x="333375" y="1066800"/>
            <a:ext cx="41910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Trigger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Lexical</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Tokens and POS tags of candidate trigger and context words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Dictionaries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list, synonym gazetteers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depth of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path from the node of the trigger to the root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expanded by the parent node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type of the trigger</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syntactically nearest entity to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physically nearest entity to the trigger in the sentence</a:t>
            </a:r>
          </a:p>
        </p:txBody>
      </p:sp>
      <p:sp>
        <p:nvSpPr>
          <p:cNvPr id="2" name="Rectangle 3"/>
          <p:cNvSpPr>
            <a:spLocks noChangeArrowheads="1"/>
          </p:cNvSpPr>
          <p:nvPr/>
        </p:nvSpPr>
        <p:spPr bwMode="auto">
          <a:xfrm>
            <a:off x="4686300" y="1000125"/>
            <a:ext cx="4038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Argument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Event type and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tokens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Event type and subtype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Entity type and subtype</a:t>
            </a:r>
            <a:endParaRPr lang="zh-CN"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Head word of the entity mention</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Context</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Context words of the argument candidate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expanding the parent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relative position of the entity regarding to the trigger (before or after)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minimal path from the entity to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shortest length from the entity to the trigger in the parse tree</a:t>
            </a:r>
          </a:p>
          <a:p>
            <a:pPr marL="1219200" lvl="2" indent="-304800" defTabSz="914400">
              <a:spcBef>
                <a:spcPct val="20000"/>
              </a:spcBef>
              <a:buClr>
                <a:srgbClr val="93A299"/>
              </a:buClr>
              <a:buSzPct val="65000"/>
              <a:buFont typeface="Wingdings" pitchFamily="2" charset="2"/>
              <a:buChar char="n"/>
            </a:pPr>
            <a:endParaRPr lang="en-US" altLang="zh-CN" sz="900">
              <a:solidFill>
                <a:srgbClr val="292934"/>
              </a:solidFill>
              <a:cs typeface="Arial" pitchFamily="34" charset="0"/>
            </a:endParaRPr>
          </a:p>
        </p:txBody>
      </p:sp>
      <p:sp>
        <p:nvSpPr>
          <p:cNvPr id="2094085" name="Line 5"/>
          <p:cNvSpPr>
            <a:spLocks noChangeShapeType="1"/>
          </p:cNvSpPr>
          <p:nvPr/>
        </p:nvSpPr>
        <p:spPr bwMode="auto">
          <a:xfrm>
            <a:off x="4572000" y="1066800"/>
            <a:ext cx="0" cy="449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4086" name="Rectangle 6"/>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(Chen and Ji, 2009)</a:t>
            </a: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78780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8"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DT this “this is the largest pro-troops demonstration that has ever been in San Francisco”</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RP forward “We've had an absolutely terrific story, pushing forward north toward Baghdad”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WP what “what happened in”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back “his men back to their compound”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over “his tenure at the United Nations is over”</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out “the state department is ordering all non-essential diplomats”</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CD nine eleven “nine eleven”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formerly “McCarthy was formerly a top civil servant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8500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2"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A suicide bomber </a:t>
            </a:r>
            <a:r>
              <a:rPr lang="en-US" altLang="zh-CN" sz="3000">
                <a:solidFill>
                  <a:srgbClr val="3333CC"/>
                </a:solidFill>
                <a:cs typeface="Arial" pitchFamily="34" charset="0"/>
              </a:rPr>
              <a:t>detonated</a:t>
            </a:r>
            <a:r>
              <a:rPr lang="en-US" altLang="zh-CN" sz="3000">
                <a:solidFill>
                  <a:srgbClr val="292934"/>
                </a:solidFill>
                <a:cs typeface="Arial" pitchFamily="34" charset="0"/>
              </a:rPr>
              <a:t> explosives at the entrance to a crowded</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medical teams </a:t>
            </a:r>
            <a:r>
              <a:rPr lang="en-US" altLang="zh-CN" sz="3000">
                <a:solidFill>
                  <a:srgbClr val="3333CC"/>
                </a:solidFill>
                <a:cs typeface="Arial" pitchFamily="34" charset="0"/>
              </a:rPr>
              <a:t>carting</a:t>
            </a:r>
            <a:r>
              <a:rPr lang="en-US" altLang="zh-CN" sz="3000">
                <a:solidFill>
                  <a:srgbClr val="292934"/>
                </a:solidFill>
                <a:cs typeface="Arial" pitchFamily="34" charset="0"/>
              </a:rPr>
              <a:t> away dozens of wounded victims</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dozens of Israeli tanks </a:t>
            </a:r>
            <a:r>
              <a:rPr lang="en-US" altLang="zh-CN" sz="3000">
                <a:solidFill>
                  <a:srgbClr val="3333CC"/>
                </a:solidFill>
                <a:cs typeface="Arial" pitchFamily="34" charset="0"/>
              </a:rPr>
              <a:t>advanced</a:t>
            </a:r>
            <a:r>
              <a:rPr lang="en-US" altLang="zh-CN" sz="3000">
                <a:solidFill>
                  <a:srgbClr val="292934"/>
                </a:solidFill>
                <a:cs typeface="Arial" pitchFamily="34" charset="0"/>
              </a:rPr>
              <a:t> into thenorthern Gaza Strip</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Many nouns such as “death”, “deaths”, “blast”, “injuries” are missing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948357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Administravia</a:t>
            </a:r>
            <a:endParaRPr lang="de-DE" dirty="0"/>
          </a:p>
        </p:txBody>
      </p:sp>
      <p:sp>
        <p:nvSpPr>
          <p:cNvPr id="3" name="Content Placeholder 2"/>
          <p:cNvSpPr>
            <a:spLocks noGrp="1"/>
          </p:cNvSpPr>
          <p:nvPr>
            <p:ph idx="1"/>
          </p:nvPr>
        </p:nvSpPr>
        <p:spPr/>
        <p:txBody>
          <a:bodyPr/>
          <a:lstStyle/>
          <a:p>
            <a:r>
              <a:rPr lang="de-DE" dirty="0" smtClean="0"/>
              <a:t>Seminar:</a:t>
            </a:r>
          </a:p>
          <a:p>
            <a:r>
              <a:rPr lang="de-DE" dirty="0" smtClean="0"/>
              <a:t>Hausarbeit is due 3 weeks after your presentation</a:t>
            </a:r>
          </a:p>
          <a:p>
            <a:r>
              <a:rPr lang="de-DE" dirty="0" smtClean="0"/>
              <a:t>However, Xmas break (24th to 6th) does not count towards your three weeks</a:t>
            </a:r>
          </a:p>
          <a:p>
            <a:pPr lvl="1"/>
            <a:r>
              <a:rPr lang="de-DE" dirty="0" smtClean="0"/>
              <a:t>Add two more weeks if your working period touches these dates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1138684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Two 13-year-old </a:t>
            </a:r>
            <a:r>
              <a:rPr lang="en-US" altLang="zh-CN" sz="2200" dirty="0">
                <a:solidFill>
                  <a:srgbClr val="3333CC"/>
                </a:solidFill>
                <a:cs typeface="Arial" pitchFamily="34" charset="0"/>
              </a:rPr>
              <a:t>children</a:t>
            </a:r>
            <a:r>
              <a:rPr lang="en-US" altLang="zh-CN" sz="2200" dirty="0">
                <a:solidFill>
                  <a:srgbClr val="292934"/>
                </a:solidFill>
                <a:cs typeface="Arial" pitchFamily="34" charset="0"/>
              </a:rPr>
              <a:t> were among</a:t>
            </a:r>
            <a:r>
              <a:rPr lang="en-US" altLang="zh-CN" sz="2200" dirty="0">
                <a:solidFill>
                  <a:srgbClr val="3333CC"/>
                </a:solidFill>
                <a:cs typeface="Arial" pitchFamily="34" charset="0"/>
              </a:rPr>
              <a:t> those </a:t>
            </a:r>
            <a:r>
              <a:rPr lang="en-US" altLang="zh-CN" sz="2200" dirty="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Israeli forces staged a bloody raid into a refugee </a:t>
            </a:r>
            <a:r>
              <a:rPr lang="en-US" altLang="zh-CN" sz="2200" dirty="0">
                <a:solidFill>
                  <a:srgbClr val="3333CC"/>
                </a:solidFill>
                <a:cs typeface="Arial" pitchFamily="34" charset="0"/>
              </a:rPr>
              <a:t>camp</a:t>
            </a:r>
            <a:r>
              <a:rPr lang="en-US" altLang="zh-CN" sz="2200" dirty="0">
                <a:solidFill>
                  <a:srgbClr val="292934"/>
                </a:solidFill>
                <a:cs typeface="Arial" pitchFamily="34" charset="0"/>
              </a:rPr>
              <a:t> in central </a:t>
            </a:r>
            <a:r>
              <a:rPr lang="en-US" altLang="zh-CN" sz="2200" dirty="0">
                <a:solidFill>
                  <a:srgbClr val="3333CC"/>
                </a:solidFill>
                <a:cs typeface="Arial" pitchFamily="34" charset="0"/>
              </a:rPr>
              <a:t>Gaza</a:t>
            </a:r>
            <a:r>
              <a:rPr lang="en-US" altLang="zh-CN" sz="2200" dirty="0">
                <a:solidFill>
                  <a:srgbClr val="292934"/>
                </a:solidFill>
                <a:cs typeface="Arial" pitchFamily="34" charset="0"/>
              </a:rPr>
              <a:t> targeting a founding member of Hamas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Israel's night-time raid in Gaza involving around 40 </a:t>
            </a:r>
            <a:r>
              <a:rPr lang="en-US" altLang="zh-CN" sz="2200" dirty="0">
                <a:solidFill>
                  <a:srgbClr val="3333CC"/>
                </a:solidFill>
                <a:cs typeface="Arial" pitchFamily="34" charset="0"/>
              </a:rPr>
              <a:t>tanks</a:t>
            </a:r>
            <a:r>
              <a:rPr lang="en-US" altLang="zh-CN" sz="2200" dirty="0">
                <a:solidFill>
                  <a:srgbClr val="292934"/>
                </a:solidFill>
                <a:cs typeface="Arial" pitchFamily="34" charset="0"/>
              </a:rPr>
              <a:t> and </a:t>
            </a:r>
            <a:r>
              <a:rPr lang="en-US" altLang="zh-CN" sz="2200" dirty="0" err="1">
                <a:solidFill>
                  <a:srgbClr val="292934"/>
                </a:solidFill>
                <a:cs typeface="Arial" pitchFamily="34" charset="0"/>
              </a:rPr>
              <a:t>armoured</a:t>
            </a:r>
            <a:r>
              <a:rPr lang="en-US" altLang="zh-CN" sz="2200" dirty="0">
                <a:solidFill>
                  <a:srgbClr val="292934"/>
                </a:solidFill>
                <a:cs typeface="Arial" pitchFamily="34" charset="0"/>
              </a:rPr>
              <a:t> </a:t>
            </a:r>
            <a:r>
              <a:rPr lang="en-US" altLang="zh-CN" sz="2200" dirty="0">
                <a:solidFill>
                  <a:srgbClr val="3333CC"/>
                </a:solidFill>
                <a:cs typeface="Arial" pitchFamily="34" charset="0"/>
              </a:rPr>
              <a:t>vehicles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Eight </a:t>
            </a:r>
            <a:r>
              <a:rPr lang="en-US" altLang="zh-CN" sz="2200" dirty="0">
                <a:solidFill>
                  <a:srgbClr val="3333CC"/>
                </a:solidFill>
                <a:cs typeface="Arial" pitchFamily="34" charset="0"/>
              </a:rPr>
              <a:t>people</a:t>
            </a:r>
            <a:r>
              <a:rPr lang="en-US" altLang="zh-CN" sz="2200" dirty="0">
                <a:solidFill>
                  <a:srgbClr val="292934"/>
                </a:solidFill>
                <a:cs typeface="Arial" pitchFamily="34" charset="0"/>
              </a:rPr>
              <a:t>, including a pregnant </a:t>
            </a:r>
            <a:r>
              <a:rPr lang="en-US" altLang="zh-CN" sz="2200" dirty="0">
                <a:solidFill>
                  <a:srgbClr val="3333CC"/>
                </a:solidFill>
                <a:cs typeface="Arial" pitchFamily="34" charset="0"/>
              </a:rPr>
              <a:t>woman</a:t>
            </a:r>
            <a:r>
              <a:rPr lang="en-US" altLang="zh-CN" sz="2200" dirty="0">
                <a:solidFill>
                  <a:srgbClr val="292934"/>
                </a:solidFill>
                <a:cs typeface="Arial" pitchFamily="34" charset="0"/>
              </a:rPr>
              <a:t> and a 13-year-old </a:t>
            </a:r>
            <a:r>
              <a:rPr lang="en-US" altLang="zh-CN" sz="2200" dirty="0">
                <a:solidFill>
                  <a:srgbClr val="3333CC"/>
                </a:solidFill>
                <a:cs typeface="Arial" pitchFamily="34" charset="0"/>
              </a:rPr>
              <a:t>child </a:t>
            </a:r>
            <a:r>
              <a:rPr lang="en-US" altLang="zh-CN" sz="2200" dirty="0">
                <a:solidFill>
                  <a:srgbClr val="292934"/>
                </a:solidFill>
                <a:cs typeface="Arial" pitchFamily="34" charset="0"/>
              </a:rPr>
              <a:t>were killed in Monday's Gaza raid</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At least 19 people were </a:t>
            </a:r>
            <a:r>
              <a:rPr lang="en-US" altLang="zh-CN" sz="2200" dirty="0">
                <a:solidFill>
                  <a:srgbClr val="3333CC"/>
                </a:solidFill>
                <a:cs typeface="Arial" pitchFamily="34" charset="0"/>
              </a:rPr>
              <a:t>killed</a:t>
            </a:r>
            <a:r>
              <a:rPr lang="en-US" altLang="zh-CN" sz="2200" dirty="0">
                <a:solidFill>
                  <a:srgbClr val="292934"/>
                </a:solidFill>
                <a:cs typeface="Arial" pitchFamily="34" charset="0"/>
              </a:rPr>
              <a:t> and 114 people were wounded in Tuesday's southern Philippines </a:t>
            </a:r>
            <a:r>
              <a:rPr lang="en-US" altLang="zh-CN" sz="2200" dirty="0">
                <a:solidFill>
                  <a:srgbClr val="3333CC"/>
                </a:solidFill>
                <a:cs typeface="Arial" pitchFamily="34" charset="0"/>
              </a:rPr>
              <a:t>airport</a:t>
            </a:r>
          </a:p>
          <a:p>
            <a:pPr marL="381000" indent="-381000" defTabSz="914400">
              <a:spcBef>
                <a:spcPct val="20000"/>
              </a:spcBef>
              <a:buClr>
                <a:srgbClr val="93A299"/>
              </a:buClr>
              <a:buSzPct val="65000"/>
              <a:buFont typeface="Wingdings" pitchFamily="2" charset="2"/>
              <a:buChar char="n"/>
            </a:pPr>
            <a:endParaRPr lang="en-US" altLang="zh-CN" sz="2200" dirty="0">
              <a:solidFill>
                <a:srgbClr val="292934"/>
              </a:solidFill>
              <a:cs typeface="Arial" pitchFamily="34" charset="0"/>
            </a:endParaRPr>
          </a:p>
        </p:txBody>
      </p:sp>
      <p:sp>
        <p:nvSpPr>
          <p:cNvPr id="4" name="TextBox 3"/>
          <p:cNvSpPr txBox="1"/>
          <p:nvPr/>
        </p:nvSpPr>
        <p:spPr>
          <a:xfrm>
            <a:off x="620402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188558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258"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a:t>
            </a:r>
            <a:r>
              <a:rPr lang="en-US" altLang="zh-CN" sz="2200">
                <a:solidFill>
                  <a:srgbClr val="3333CC"/>
                </a:solidFill>
                <a:cs typeface="Arial" pitchFamily="34" charset="0"/>
              </a:rPr>
              <a:t>children</a:t>
            </a:r>
            <a:r>
              <a:rPr lang="en-US" altLang="zh-CN" sz="2200">
                <a:solidFill>
                  <a:srgbClr val="292934"/>
                </a:solidFill>
                <a:cs typeface="Arial" pitchFamily="34" charset="0"/>
              </a:rPr>
              <a:t> were among</a:t>
            </a:r>
            <a:r>
              <a:rPr lang="en-US" altLang="zh-CN" sz="2200">
                <a:solidFill>
                  <a:srgbClr val="3333CC"/>
                </a:solidFill>
                <a:cs typeface="Arial" pitchFamily="34" charset="0"/>
              </a:rPr>
              <a:t> those </a:t>
            </a:r>
            <a:r>
              <a:rPr lang="en-US" altLang="zh-CN" sz="220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Fifteen people were killed and more than </a:t>
            </a:r>
            <a:r>
              <a:rPr lang="en-US" altLang="zh-CN" sz="2200">
                <a:solidFill>
                  <a:srgbClr val="3333CC"/>
                </a:solidFill>
                <a:cs typeface="Arial" pitchFamily="34" charset="0"/>
              </a:rPr>
              <a:t>30</a:t>
            </a:r>
            <a:r>
              <a:rPr lang="en-US" altLang="zh-CN" sz="2200">
                <a:solidFill>
                  <a:srgbClr val="292934"/>
                </a:solidFill>
                <a:cs typeface="Arial" pitchFamily="34" charset="0"/>
              </a:rPr>
              <a:t> wounded Wednesday as a suicide </a:t>
            </a:r>
            <a:r>
              <a:rPr lang="en-US" altLang="zh-CN" sz="2200">
                <a:solidFill>
                  <a:srgbClr val="3333CC"/>
                </a:solidFill>
                <a:cs typeface="Arial" pitchFamily="34" charset="0"/>
              </a:rPr>
              <a:t>bomber</a:t>
            </a:r>
            <a:r>
              <a:rPr lang="en-US" altLang="zh-CN" sz="2200">
                <a:solidFill>
                  <a:srgbClr val="292934"/>
                </a:solidFill>
                <a:cs typeface="Arial" pitchFamily="34" charset="0"/>
              </a:rPr>
              <a:t> blew </a:t>
            </a:r>
            <a:r>
              <a:rPr lang="en-US" altLang="zh-CN" sz="2200">
                <a:solidFill>
                  <a:srgbClr val="3333CC"/>
                </a:solidFill>
                <a:cs typeface="Arial" pitchFamily="34" charset="0"/>
              </a:rPr>
              <a:t>himself</a:t>
            </a:r>
            <a:r>
              <a:rPr lang="en-US" altLang="zh-CN" sz="2200">
                <a:solidFill>
                  <a:srgbClr val="292934"/>
                </a:solidFill>
                <a:cs typeface="Arial" pitchFamily="34" charset="0"/>
              </a:rPr>
              <a:t> up on a student bus in the northern </a:t>
            </a:r>
            <a:r>
              <a:rPr lang="en-US" altLang="zh-CN" sz="2200">
                <a:solidFill>
                  <a:srgbClr val="3333CC"/>
                </a:solidFill>
                <a:cs typeface="Arial" pitchFamily="34" charset="0"/>
              </a:rPr>
              <a:t>town</a:t>
            </a:r>
            <a:r>
              <a:rPr lang="en-US" altLang="zh-CN" sz="2200">
                <a:solidFill>
                  <a:srgbClr val="292934"/>
                </a:solidFill>
                <a:cs typeface="Arial" pitchFamily="34" charset="0"/>
              </a:rPr>
              <a:t> of Haifa</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children were among those killed in the </a:t>
            </a:r>
            <a:r>
              <a:rPr lang="en-US" altLang="zh-CN" sz="2200">
                <a:solidFill>
                  <a:srgbClr val="3333CC"/>
                </a:solidFill>
                <a:cs typeface="Arial" pitchFamily="34" charset="0"/>
              </a:rPr>
              <a:t>Haifa</a:t>
            </a:r>
            <a:r>
              <a:rPr lang="en-US" altLang="zh-CN" sz="2200">
                <a:solidFill>
                  <a:srgbClr val="292934"/>
                </a:solidFill>
                <a:cs typeface="Arial" pitchFamily="34" charset="0"/>
              </a:rPr>
              <a:t> bus bombing</a:t>
            </a: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p:txBody>
      </p:sp>
      <p:sp>
        <p:nvSpPr>
          <p:cNvPr id="4" name="TextBox 3"/>
          <p:cNvSpPr txBox="1"/>
          <p:nvPr/>
        </p:nvSpPr>
        <p:spPr>
          <a:xfrm>
            <a:off x="695078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02750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title"/>
          </p:nvPr>
        </p:nvSpPr>
        <p:spPr>
          <a:xfrm>
            <a:off x="1122363" y="287338"/>
            <a:ext cx="8208962" cy="1081087"/>
          </a:xfrm>
        </p:spPr>
        <p:txBody>
          <a:bodyPr/>
          <a:lstStyle/>
          <a:p>
            <a:r>
              <a:rPr lang="en-US" altLang="zh-CN" sz="3400"/>
              <a:t>State-of-the-art and Remaining Challenges</a:t>
            </a:r>
          </a:p>
        </p:txBody>
      </p:sp>
      <p:sp>
        <p:nvSpPr>
          <p:cNvPr id="119811" name="Rectangle 3"/>
          <p:cNvSpPr>
            <a:spLocks noChangeArrowheads="1"/>
          </p:cNvSpPr>
          <p:nvPr/>
        </p:nvSpPr>
        <p:spPr bwMode="auto">
          <a:xfrm>
            <a:off x="533400" y="1143000"/>
            <a:ext cx="7924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State-of-the-art Performance (F-score)</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English: Trigger 70%, Argument 45%</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Chinese: Trigger 68%, Argument 52%</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Single human annotator: Trigger 72%, Argument 62%</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Remaining Challenges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Trigger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Generic verbs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Support verbs such as “take” and “get” which can only represent an event mention together with other verbs or nouns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Nouns and adjectives based triggers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Trigger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“named” represents a “Personnel_Nominate” or “Personnel_Start-Position”?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“hacked to death” represents a “Life_Die” or “Conflict_Attack”?</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Temporal roles</a:t>
            </a: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p:txBody>
      </p:sp>
      <p:sp>
        <p:nvSpPr>
          <p:cNvPr id="2096132"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2009;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143537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AutoShape 2"/>
          <p:cNvSpPr>
            <a:spLocks noChangeArrowheads="1"/>
          </p:cNvSpPr>
          <p:nvPr/>
        </p:nvSpPr>
        <p:spPr bwMode="auto">
          <a:xfrm>
            <a:off x="2362200" y="3586163"/>
            <a:ext cx="998538" cy="430212"/>
          </a:xfrm>
          <a:prstGeom prst="roundRect">
            <a:avLst>
              <a:gd name="adj"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12700" algn="ctr">
                <a:solidFill>
                  <a:schemeClr val="tx1"/>
                </a:solidFill>
                <a:round/>
                <a:headEnd/>
                <a:tailEnd/>
              </a14:hiddenLine>
            </a:ext>
          </a:extLst>
        </p:spPr>
        <p:txBody>
          <a:bodyPr lIns="0" rIns="0" anchor="ctr">
            <a:spAutoFit/>
          </a:bodyPr>
          <a:lstStyle/>
          <a:p>
            <a:pPr algn="ctr" defTabSz="914400"/>
            <a:r>
              <a:rPr lang="en-US" altLang="zh-CN" sz="2000" b="1" i="1">
                <a:solidFill>
                  <a:srgbClr val="292934"/>
                </a:solidFill>
                <a:ea typeface="MS PGothic" pitchFamily="34" charset="-128"/>
                <a:cs typeface="Arial" pitchFamily="34" charset="0"/>
              </a:rPr>
              <a:t>IE</a:t>
            </a:r>
          </a:p>
        </p:txBody>
      </p:sp>
      <p:sp>
        <p:nvSpPr>
          <p:cNvPr id="2120707" name="Rectangle 3"/>
          <p:cNvSpPr>
            <a:spLocks noChangeArrowheads="1"/>
          </p:cNvSpPr>
          <p:nvPr/>
        </p:nvSpPr>
        <p:spPr bwMode="auto">
          <a:xfrm>
            <a:off x="279400" y="1066800"/>
            <a:ext cx="6400800" cy="2189163"/>
          </a:xfrm>
          <a:prstGeom prst="rect">
            <a:avLst/>
          </a:prstGeom>
          <a:solidFill>
            <a:srgbClr val="BDDEFF"/>
          </a:solidFill>
          <a:ln w="12700" algn="ctr">
            <a:solidFill>
              <a:srgbClr val="3366FF"/>
            </a:solidFill>
            <a:prstDash val="dash"/>
            <a:miter lim="800000"/>
            <a:headEnd/>
            <a:tailEnd/>
          </a:ln>
          <a:effectLst>
            <a:prstShdw prst="shdw17" dist="17961" dir="2700000">
              <a:srgbClr val="3366FF">
                <a:gamma/>
                <a:shade val="60000"/>
                <a:invGamma/>
              </a:srgbClr>
            </a:prstShdw>
          </a:effectLst>
        </p:spPr>
        <p:txBody>
          <a:bodyPr anchor="ctr"/>
          <a:lstStyle/>
          <a:p>
            <a:pPr algn="ctr" defTabSz="914400"/>
            <a:endParaRPr lang="en-US" sz="1000">
              <a:solidFill>
                <a:srgbClr val="292934"/>
              </a:solidFill>
              <a:ea typeface="MS PGothic" pitchFamily="34" charset="-128"/>
              <a:cs typeface="Arial" pitchFamily="34" charset="0"/>
            </a:endParaRPr>
          </a:p>
        </p:txBody>
      </p:sp>
      <p:sp>
        <p:nvSpPr>
          <p:cNvPr id="2120708" name="Rectangle 4"/>
          <p:cNvSpPr>
            <a:spLocks noChangeArrowheads="1"/>
          </p:cNvSpPr>
          <p:nvPr/>
        </p:nvSpPr>
        <p:spPr bwMode="auto">
          <a:xfrm>
            <a:off x="1422400" y="4114800"/>
            <a:ext cx="3814763"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anchor="ctr">
            <a:spAutoFit/>
          </a:bodyPr>
          <a:lstStyle/>
          <a:p>
            <a:pPr algn="ctr" defTabSz="914400"/>
            <a:r>
              <a:rPr lang="en-US" altLang="zh-CN" sz="2000" b="1" i="1">
                <a:solidFill>
                  <a:srgbClr val="292934"/>
                </a:solidFill>
                <a:ea typeface="MS PGothic" pitchFamily="34" charset="-128"/>
                <a:cs typeface="Arial" pitchFamily="34" charset="0"/>
              </a:rPr>
              <a:t>Information Networks</a:t>
            </a:r>
          </a:p>
        </p:txBody>
      </p:sp>
      <p:pic>
        <p:nvPicPr>
          <p:cNvPr id="21207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1411288"/>
            <a:ext cx="852487" cy="515937"/>
          </a:xfrm>
          <a:prstGeom prst="rect">
            <a:avLst/>
          </a:prstGeom>
          <a:noFill/>
          <a:extLst>
            <a:ext uri="{909E8E84-426E-40DD-AFC4-6F175D3DCCD1}">
              <a14:hiddenFill xmlns:a14="http://schemas.microsoft.com/office/drawing/2010/main">
                <a:solidFill>
                  <a:srgbClr val="FFFFFF"/>
                </a:solidFill>
              </a14:hiddenFill>
            </a:ext>
          </a:extLst>
        </p:spPr>
      </p:pic>
      <p:pic>
        <p:nvPicPr>
          <p:cNvPr id="21207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5" y="2009775"/>
            <a:ext cx="87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7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2288" y="2640013"/>
            <a:ext cx="806450" cy="644525"/>
          </a:xfrm>
          <a:prstGeom prst="rect">
            <a:avLst/>
          </a:prstGeom>
          <a:noFill/>
          <a:extLst>
            <a:ext uri="{909E8E84-426E-40DD-AFC4-6F175D3DCCD1}">
              <a14:hiddenFill xmlns:a14="http://schemas.microsoft.com/office/drawing/2010/main">
                <a:solidFill>
                  <a:srgbClr val="FFFFFF"/>
                </a:solidFill>
              </a14:hiddenFill>
            </a:ext>
          </a:extLst>
        </p:spPr>
      </p:pic>
      <p:sp>
        <p:nvSpPr>
          <p:cNvPr id="2120712" name="Rectangle 8"/>
          <p:cNvSpPr>
            <a:spLocks noChangeArrowheads="1"/>
          </p:cNvSpPr>
          <p:nvPr/>
        </p:nvSpPr>
        <p:spPr bwMode="auto">
          <a:xfrm>
            <a:off x="4206875" y="1095375"/>
            <a:ext cx="668338"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Authors</a:t>
            </a:r>
          </a:p>
        </p:txBody>
      </p:sp>
      <p:pic>
        <p:nvPicPr>
          <p:cNvPr id="21207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75" y="1455738"/>
            <a:ext cx="892175" cy="330200"/>
          </a:xfrm>
          <a:prstGeom prst="rect">
            <a:avLst/>
          </a:prstGeom>
          <a:noFill/>
          <a:extLst>
            <a:ext uri="{909E8E84-426E-40DD-AFC4-6F175D3DCCD1}">
              <a14:hiddenFill xmlns:a14="http://schemas.microsoft.com/office/drawing/2010/main">
                <a:solidFill>
                  <a:srgbClr val="FFFFFF"/>
                </a:solidFill>
              </a14:hiddenFill>
            </a:ext>
          </a:extLst>
        </p:spPr>
      </p:pic>
      <p:sp>
        <p:nvSpPr>
          <p:cNvPr id="2120714" name="Rectangle 10"/>
          <p:cNvSpPr>
            <a:spLocks noChangeArrowheads="1"/>
          </p:cNvSpPr>
          <p:nvPr/>
        </p:nvSpPr>
        <p:spPr bwMode="auto">
          <a:xfrm>
            <a:off x="5516563" y="1120775"/>
            <a:ext cx="633412"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Venues</a:t>
            </a:r>
          </a:p>
        </p:txBody>
      </p:sp>
      <p:pic>
        <p:nvPicPr>
          <p:cNvPr id="21207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188" y="2117725"/>
            <a:ext cx="1128712" cy="334963"/>
          </a:xfrm>
          <a:prstGeom prst="rect">
            <a:avLst/>
          </a:prstGeom>
          <a:noFill/>
          <a:extLst>
            <a:ext uri="{909E8E84-426E-40DD-AFC4-6F175D3DCCD1}">
              <a14:hiddenFill xmlns:a14="http://schemas.microsoft.com/office/drawing/2010/main">
                <a:solidFill>
                  <a:srgbClr val="FFFFFF"/>
                </a:solidFill>
              </a14:hiddenFill>
            </a:ext>
          </a:extLst>
        </p:spPr>
      </p:pic>
      <p:pic>
        <p:nvPicPr>
          <p:cNvPr id="21207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963" y="4652963"/>
            <a:ext cx="2992437" cy="2084387"/>
          </a:xfrm>
          <a:prstGeom prst="rect">
            <a:avLst/>
          </a:prstGeom>
          <a:noFill/>
          <a:extLst>
            <a:ext uri="{909E8E84-426E-40DD-AFC4-6F175D3DCCD1}">
              <a14:hiddenFill xmlns:a14="http://schemas.microsoft.com/office/drawing/2010/main">
                <a:solidFill>
                  <a:srgbClr val="FFFFFF"/>
                </a:solidFill>
              </a14:hiddenFill>
            </a:ext>
          </a:extLst>
        </p:spPr>
      </p:pic>
      <p:sp>
        <p:nvSpPr>
          <p:cNvPr id="2120717" name="Oval 13"/>
          <p:cNvSpPr>
            <a:spLocks noChangeArrowheads="1"/>
          </p:cNvSpPr>
          <p:nvPr/>
        </p:nvSpPr>
        <p:spPr bwMode="auto">
          <a:xfrm>
            <a:off x="1616075" y="4494213"/>
            <a:ext cx="3594100" cy="2363787"/>
          </a:xfrm>
          <a:prstGeom prst="ellipse">
            <a:avLst/>
          </a:prstGeom>
          <a:noFill/>
          <a:ln w="12700" algn="ctr">
            <a:solidFill>
              <a:schemeClr val="hlink"/>
            </a:solidFill>
            <a:round/>
            <a:headEnd/>
            <a:tailEnd/>
          </a:ln>
          <a:effectLst>
            <a:prstShdw prst="shdw17" dist="17961" dir="2700000">
              <a:schemeClr val="hlink">
                <a:gamma/>
                <a:shade val="60000"/>
                <a:invGamma/>
              </a:schemeClr>
            </a:prstShdw>
          </a:effectLst>
          <a:extLst>
            <a:ext uri="{909E8E84-426E-40DD-AFC4-6F175D3DCCD1}">
              <a14:hiddenFill xmlns:a14="http://schemas.microsoft.com/office/drawing/2010/main">
                <a:solidFill>
                  <a:schemeClr val="bg1"/>
                </a:solidFill>
              </a14:hiddenFill>
            </a:ext>
          </a:extLst>
        </p:spPr>
        <p:txBody>
          <a:bodyPr wrap="none" anchor="ctr"/>
          <a:lstStyle/>
          <a:p>
            <a:pPr algn="ctr" defTabSz="914400"/>
            <a:endParaRPr lang="en-US" sz="1000">
              <a:solidFill>
                <a:srgbClr val="292934"/>
              </a:solidFill>
              <a:ea typeface="MS PGothic" pitchFamily="34" charset="-128"/>
              <a:cs typeface="Arial" pitchFamily="34" charset="0"/>
            </a:endParaRPr>
          </a:p>
        </p:txBody>
      </p:sp>
      <p:sp>
        <p:nvSpPr>
          <p:cNvPr id="2120718" name="Rectangle 14"/>
          <p:cNvSpPr>
            <a:spLocks noChangeArrowheads="1"/>
          </p:cNvSpPr>
          <p:nvPr/>
        </p:nvSpPr>
        <p:spPr bwMode="auto">
          <a:xfrm>
            <a:off x="3082925" y="1098550"/>
            <a:ext cx="514350"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Texts</a:t>
            </a:r>
          </a:p>
        </p:txBody>
      </p:sp>
      <p:sp>
        <p:nvSpPr>
          <p:cNvPr id="2120719" name="Rectangle 15"/>
          <p:cNvSpPr>
            <a:spLocks noChangeArrowheads="1"/>
          </p:cNvSpPr>
          <p:nvPr/>
        </p:nvSpPr>
        <p:spPr bwMode="auto">
          <a:xfrm>
            <a:off x="995363" y="1196975"/>
            <a:ext cx="1206500" cy="395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Time/Location/</a:t>
            </a:r>
          </a:p>
          <a:p>
            <a:pPr algn="ctr" defTabSz="914400"/>
            <a:r>
              <a:rPr lang="en-US" altLang="zh-CN" sz="1000" b="1" i="1">
                <a:solidFill>
                  <a:srgbClr val="AD8F67"/>
                </a:solidFill>
                <a:ea typeface="MS PGothic" pitchFamily="34" charset="-128"/>
                <a:cs typeface="Arial" pitchFamily="34" charset="0"/>
              </a:rPr>
              <a:t>Cost Constraints</a:t>
            </a:r>
          </a:p>
        </p:txBody>
      </p:sp>
      <p:sp>
        <p:nvSpPr>
          <p:cNvPr id="2120720" name="Line 16"/>
          <p:cNvSpPr>
            <a:spLocks noChangeShapeType="1"/>
          </p:cNvSpPr>
          <p:nvPr/>
        </p:nvSpPr>
        <p:spPr bwMode="auto">
          <a:xfrm flipH="1">
            <a:off x="3660775" y="3281363"/>
            <a:ext cx="34925" cy="949325"/>
          </a:xfrm>
          <a:prstGeom prst="line">
            <a:avLst/>
          </a:prstGeom>
          <a:noFill/>
          <a:ln w="12700">
            <a:solidFill>
              <a:schemeClr val="folHlink"/>
            </a:solidFill>
            <a:round/>
            <a:headEnd/>
            <a:tailEnd type="triangle" w="med" len="me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sp>
        <p:nvSpPr>
          <p:cNvPr id="2120721" name="Line 17"/>
          <p:cNvSpPr>
            <a:spLocks noChangeShapeType="1"/>
          </p:cNvSpPr>
          <p:nvPr/>
        </p:nvSpPr>
        <p:spPr bwMode="auto">
          <a:xfrm>
            <a:off x="4038600" y="3238500"/>
            <a:ext cx="0" cy="976313"/>
          </a:xfrm>
          <a:prstGeom prst="line">
            <a:avLst/>
          </a:prstGeom>
          <a:noFill/>
          <a:ln w="12700">
            <a:solidFill>
              <a:schemeClr val="folHlink"/>
            </a:solidFill>
            <a:round/>
            <a:headEnd type="triangle" w="med" len="me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pic>
        <p:nvPicPr>
          <p:cNvPr id="212072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613" y="2627313"/>
            <a:ext cx="679450" cy="582612"/>
          </a:xfrm>
          <a:prstGeom prst="rect">
            <a:avLst/>
          </a:prstGeom>
          <a:noFill/>
          <a:extLst>
            <a:ext uri="{909E8E84-426E-40DD-AFC4-6F175D3DCCD1}">
              <a14:hiddenFill xmlns:a14="http://schemas.microsoft.com/office/drawing/2010/main">
                <a:solidFill>
                  <a:srgbClr val="FFFFFF"/>
                </a:solidFill>
              </a14:hiddenFill>
            </a:ext>
          </a:extLst>
        </p:spPr>
      </p:pic>
      <p:pic>
        <p:nvPicPr>
          <p:cNvPr id="2120723"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0550" y="2066925"/>
            <a:ext cx="67945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120724"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8800" y="1389063"/>
            <a:ext cx="679450" cy="547687"/>
          </a:xfrm>
          <a:prstGeom prst="rect">
            <a:avLst/>
          </a:prstGeom>
          <a:noFill/>
          <a:extLst>
            <a:ext uri="{909E8E84-426E-40DD-AFC4-6F175D3DCCD1}">
              <a14:hiddenFill xmlns:a14="http://schemas.microsoft.com/office/drawing/2010/main">
                <a:solidFill>
                  <a:srgbClr val="FFFFFF"/>
                </a:solidFill>
              </a14:hiddenFill>
            </a:ext>
          </a:extLst>
        </p:spPr>
      </p:pic>
      <p:pic>
        <p:nvPicPr>
          <p:cNvPr id="212072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1789113"/>
            <a:ext cx="1711325" cy="1227137"/>
          </a:xfrm>
          <a:prstGeom prst="rect">
            <a:avLst/>
          </a:prstGeom>
          <a:noFill/>
          <a:extLst>
            <a:ext uri="{909E8E84-426E-40DD-AFC4-6F175D3DCCD1}">
              <a14:hiddenFill xmlns:a14="http://schemas.microsoft.com/office/drawing/2010/main">
                <a:solidFill>
                  <a:srgbClr val="FFFFFF"/>
                </a:solidFill>
              </a14:hiddenFill>
            </a:ext>
          </a:extLst>
        </p:spPr>
      </p:pic>
      <p:cxnSp>
        <p:nvCxnSpPr>
          <p:cNvPr id="2120726" name="AutoShape 22"/>
          <p:cNvCxnSpPr>
            <a:cxnSpLocks noChangeShapeType="1"/>
            <a:endCxn id="2120709" idx="1"/>
          </p:cNvCxnSpPr>
          <p:nvPr/>
        </p:nvCxnSpPr>
        <p:spPr bwMode="auto">
          <a:xfrm flipV="1">
            <a:off x="2468563" y="1670050"/>
            <a:ext cx="587375" cy="8001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7" name="AutoShape 23"/>
          <p:cNvCxnSpPr>
            <a:cxnSpLocks noChangeShapeType="1"/>
          </p:cNvCxnSpPr>
          <p:nvPr/>
        </p:nvCxnSpPr>
        <p:spPr bwMode="auto">
          <a:xfrm flipV="1">
            <a:off x="2497138" y="2325688"/>
            <a:ext cx="534987" cy="1016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8" name="AutoShape 24"/>
          <p:cNvCxnSpPr>
            <a:cxnSpLocks noChangeShapeType="1"/>
          </p:cNvCxnSpPr>
          <p:nvPr/>
        </p:nvCxnSpPr>
        <p:spPr bwMode="auto">
          <a:xfrm>
            <a:off x="2457450" y="2446338"/>
            <a:ext cx="806450" cy="41751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9" name="AutoShape 25"/>
          <p:cNvCxnSpPr>
            <a:cxnSpLocks noChangeShapeType="1"/>
          </p:cNvCxnSpPr>
          <p:nvPr/>
        </p:nvCxnSpPr>
        <p:spPr bwMode="auto">
          <a:xfrm flipV="1">
            <a:off x="3778250" y="1639888"/>
            <a:ext cx="558800"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0" name="AutoShape 26"/>
          <p:cNvCxnSpPr>
            <a:cxnSpLocks noChangeShapeType="1"/>
          </p:cNvCxnSpPr>
          <p:nvPr/>
        </p:nvCxnSpPr>
        <p:spPr bwMode="auto">
          <a:xfrm flipV="1">
            <a:off x="3865563" y="2263775"/>
            <a:ext cx="557212"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1" name="AutoShape 27"/>
          <p:cNvCxnSpPr>
            <a:cxnSpLocks noChangeShapeType="1"/>
          </p:cNvCxnSpPr>
          <p:nvPr/>
        </p:nvCxnSpPr>
        <p:spPr bwMode="auto">
          <a:xfrm flipV="1">
            <a:off x="3857625" y="2873375"/>
            <a:ext cx="557213"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2" name="AutoShape 28"/>
          <p:cNvCxnSpPr>
            <a:cxnSpLocks noChangeShapeType="1"/>
          </p:cNvCxnSpPr>
          <p:nvPr/>
        </p:nvCxnSpPr>
        <p:spPr bwMode="auto">
          <a:xfrm flipV="1">
            <a:off x="3908425" y="16875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3" name="AutoShape 29"/>
          <p:cNvCxnSpPr>
            <a:cxnSpLocks noChangeShapeType="1"/>
          </p:cNvCxnSpPr>
          <p:nvPr/>
        </p:nvCxnSpPr>
        <p:spPr bwMode="auto">
          <a:xfrm flipV="1">
            <a:off x="3892550" y="22844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4" name="AutoShape 30"/>
          <p:cNvCxnSpPr>
            <a:cxnSpLocks noChangeShapeType="1"/>
            <a:stCxn id="2120722" idx="1"/>
            <a:endCxn id="2120710" idx="3"/>
          </p:cNvCxnSpPr>
          <p:nvPr/>
        </p:nvCxnSpPr>
        <p:spPr bwMode="auto">
          <a:xfrm flipH="1" flipV="1">
            <a:off x="3908425" y="2300288"/>
            <a:ext cx="484188" cy="617537"/>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5" name="AutoShape 31"/>
          <p:cNvCxnSpPr>
            <a:cxnSpLocks noChangeShapeType="1"/>
          </p:cNvCxnSpPr>
          <p:nvPr/>
        </p:nvCxnSpPr>
        <p:spPr bwMode="auto">
          <a:xfrm flipV="1">
            <a:off x="5111750" y="1601788"/>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6" name="AutoShape 32"/>
          <p:cNvCxnSpPr>
            <a:cxnSpLocks noChangeShapeType="1"/>
          </p:cNvCxnSpPr>
          <p:nvPr/>
        </p:nvCxnSpPr>
        <p:spPr bwMode="auto">
          <a:xfrm flipV="1">
            <a:off x="5083175" y="2263775"/>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sp>
        <p:nvSpPr>
          <p:cNvPr id="2120737" name="Rectangle 2"/>
          <p:cNvSpPr>
            <a:spLocks noChangeArrowheads="1"/>
          </p:cNvSpPr>
          <p:nvPr/>
        </p:nvSpPr>
        <p:spPr bwMode="auto">
          <a:xfrm>
            <a:off x="914400" y="3048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IE in Rich Contexts</a:t>
            </a:r>
            <a:endParaRPr lang="en-US" altLang="zh-CN" sz="3200">
              <a:solidFill>
                <a:srgbClr val="D2533C"/>
              </a:solidFill>
              <a:latin typeface="Garamond" pitchFamily="18" charset="0"/>
              <a:cs typeface="Arial" pitchFamily="34" charset="0"/>
            </a:endParaRPr>
          </a:p>
        </p:txBody>
      </p:sp>
      <p:pic>
        <p:nvPicPr>
          <p:cNvPr id="2120738"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600" y="3429000"/>
            <a:ext cx="19050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2120739"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5181600"/>
            <a:ext cx="2819400" cy="1557338"/>
          </a:xfrm>
          <a:prstGeom prst="rect">
            <a:avLst/>
          </a:prstGeom>
          <a:noFill/>
          <a:extLst>
            <a:ext uri="{909E8E84-426E-40DD-AFC4-6F175D3DCCD1}">
              <a14:hiddenFill xmlns:a14="http://schemas.microsoft.com/office/drawing/2010/main">
                <a:solidFill>
                  <a:srgbClr val="FFFFFF"/>
                </a:solidFill>
              </a14:hiddenFill>
            </a:ext>
          </a:extLst>
        </p:spPr>
      </p:pic>
      <p:sp>
        <p:nvSpPr>
          <p:cNvPr id="1523715" name="Rectangle 3"/>
          <p:cNvSpPr>
            <a:spLocks noChangeArrowheads="1"/>
          </p:cNvSpPr>
          <p:nvPr/>
        </p:nvSpPr>
        <p:spPr bwMode="auto">
          <a:xfrm>
            <a:off x="5791200" y="4953000"/>
            <a:ext cx="37988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80000"/>
              </a:lnSpc>
              <a:spcBef>
                <a:spcPct val="20000"/>
              </a:spcBef>
              <a:buClr>
                <a:srgbClr val="93A299"/>
              </a:buClr>
              <a:buSzPct val="65000"/>
              <a:buFont typeface="Wingdings" pitchFamily="2" charset="2"/>
              <a:buNone/>
            </a:pPr>
            <a:r>
              <a:rPr lang="en-US" altLang="zh-CN" sz="1400" i="1">
                <a:solidFill>
                  <a:srgbClr val="0000FF"/>
                </a:solidFill>
                <a:cs typeface="Arial" pitchFamily="34" charset="0"/>
              </a:rPr>
              <a:t>Human Collaborative Learning</a:t>
            </a:r>
          </a:p>
        </p:txBody>
      </p:sp>
      <p:sp>
        <p:nvSpPr>
          <p:cNvPr id="37" name="TextBox 36"/>
          <p:cNvSpPr txBox="1"/>
          <p:nvPr/>
        </p:nvSpPr>
        <p:spPr>
          <a:xfrm>
            <a:off x="7168779" y="6519446"/>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310276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title" idx="4294967295"/>
          </p:nvPr>
        </p:nvSpPr>
        <p:spPr>
          <a:xfrm>
            <a:off x="1143000" y="228600"/>
            <a:ext cx="8229600" cy="1139825"/>
          </a:xfrm>
        </p:spPr>
        <p:txBody>
          <a:bodyPr/>
          <a:lstStyle/>
          <a:p>
            <a:r>
              <a:rPr lang="en-US" altLang="zh-CN" sz="3800">
                <a:ea typeface="宋体" pitchFamily="2" charset="-122"/>
              </a:rPr>
              <a:t>Capture Information Redundancy</a:t>
            </a:r>
          </a:p>
        </p:txBody>
      </p:sp>
      <p:sp>
        <p:nvSpPr>
          <p:cNvPr id="1523715" name="Rectangle 3"/>
          <p:cNvSpPr>
            <a:spLocks noGrp="1" noChangeArrowheads="1"/>
          </p:cNvSpPr>
          <p:nvPr>
            <p:ph type="body" idx="4294967295"/>
          </p:nvPr>
        </p:nvSpPr>
        <p:spPr>
          <a:xfrm>
            <a:off x="457200" y="990600"/>
            <a:ext cx="8229600" cy="5040313"/>
          </a:xfrm>
        </p:spPr>
        <p:txBody>
          <a:bodyPr/>
          <a:lstStyle/>
          <a:p>
            <a:pPr>
              <a:lnSpc>
                <a:spcPct val="80000"/>
              </a:lnSpc>
            </a:pPr>
            <a:r>
              <a:rPr lang="en-US" altLang="zh-CN" sz="2200">
                <a:ea typeface="宋体" pitchFamily="2" charset="-122"/>
              </a:rPr>
              <a:t>When the data grows beyond some certain size, IE task is naturally embedded in rich contexts; the extracted facts become inter-dependent </a:t>
            </a:r>
          </a:p>
          <a:p>
            <a:pPr>
              <a:lnSpc>
                <a:spcPct val="80000"/>
              </a:lnSpc>
            </a:pPr>
            <a:r>
              <a:rPr lang="en-US" altLang="zh-CN" sz="2200">
                <a:ea typeface="宋体" pitchFamily="2" charset="-122"/>
              </a:rPr>
              <a:t>Leverage Information Redundancy from:</a:t>
            </a:r>
          </a:p>
          <a:p>
            <a:pPr marL="762000" lvl="1" indent="-304800">
              <a:lnSpc>
                <a:spcPct val="80000"/>
              </a:lnSpc>
            </a:pPr>
            <a:r>
              <a:rPr lang="en-US" altLang="zh-CN" sz="1600">
                <a:ea typeface="宋体" pitchFamily="2" charset="-122"/>
              </a:rPr>
              <a:t>Large Scale Data (Chen and Ji, 2011)</a:t>
            </a:r>
          </a:p>
          <a:p>
            <a:pPr marL="762000" lvl="1" indent="-304800">
              <a:lnSpc>
                <a:spcPct val="80000"/>
              </a:lnSpc>
            </a:pPr>
            <a:r>
              <a:rPr lang="en-US" altLang="zh-CN" sz="1600">
                <a:ea typeface="宋体" pitchFamily="2" charset="-122"/>
              </a:rPr>
              <a:t>Background Knowledge (</a:t>
            </a:r>
            <a:r>
              <a:rPr lang="en-US" altLang="zh-TW" sz="1600">
                <a:ea typeface="PMingLiU" pitchFamily="18" charset="-120"/>
              </a:rPr>
              <a:t>Chan and Roth, 2010; Rahman and Ng, 2011</a:t>
            </a:r>
            <a:r>
              <a:rPr lang="en-US" altLang="zh-CN" sz="1600">
                <a:ea typeface="宋体" pitchFamily="2" charset="-122"/>
              </a:rPr>
              <a:t>)</a:t>
            </a:r>
          </a:p>
          <a:p>
            <a:pPr marL="762000" lvl="1" indent="-304800">
              <a:lnSpc>
                <a:spcPct val="80000"/>
              </a:lnSpc>
            </a:pPr>
            <a:r>
              <a:rPr lang="en-US" altLang="zh-CN" sz="1600">
                <a:ea typeface="宋体" pitchFamily="2" charset="-122"/>
              </a:rPr>
              <a:t>Inter-connected facts (Li and Ji, 2011; Li et al., 2011; </a:t>
            </a:r>
            <a:r>
              <a:rPr lang="en-US" altLang="zh-TW" sz="1600">
                <a:ea typeface="PMingLiU" pitchFamily="18" charset="-120"/>
              </a:rPr>
              <a:t>e.g. Roth and Yih, 2004; Gupta and Ji, 2009; Liao and Grishman, 2010; Hong et al., 2011</a:t>
            </a:r>
            <a:r>
              <a:rPr lang="en-US" altLang="zh-CN" sz="1600">
                <a:ea typeface="宋体" pitchFamily="2" charset="-122"/>
              </a:rPr>
              <a:t>)</a:t>
            </a:r>
          </a:p>
          <a:p>
            <a:pPr marL="762000" lvl="1" indent="-304800">
              <a:lnSpc>
                <a:spcPct val="80000"/>
              </a:lnSpc>
            </a:pPr>
            <a:r>
              <a:rPr lang="en-US" altLang="zh-CN" sz="1600">
                <a:ea typeface="宋体" pitchFamily="2" charset="-122"/>
              </a:rPr>
              <a:t>Diverse Documents (Downey et al., 2005; Yangarber, 2006; Patwardhan and Riloff, 2009; Mann, 2007; Ji and Grishman, 2008)</a:t>
            </a:r>
          </a:p>
          <a:p>
            <a:pPr marL="762000" lvl="1" indent="-304800">
              <a:lnSpc>
                <a:spcPct val="80000"/>
              </a:lnSpc>
            </a:pPr>
            <a:r>
              <a:rPr lang="en-US" altLang="zh-CN" sz="1600">
                <a:ea typeface="宋体" pitchFamily="2" charset="-122"/>
              </a:rPr>
              <a:t>Diverse Systems (Tamang and Ji, 2011)</a:t>
            </a:r>
          </a:p>
          <a:p>
            <a:pPr marL="762000" lvl="1" indent="-304800">
              <a:lnSpc>
                <a:spcPct val="80000"/>
              </a:lnSpc>
            </a:pPr>
            <a:r>
              <a:rPr lang="en-US" altLang="zh-CN" sz="1600">
                <a:ea typeface="宋体" pitchFamily="2" charset="-122"/>
              </a:rPr>
              <a:t>Diverse Languages (Snover et al., 2011)</a:t>
            </a:r>
          </a:p>
          <a:p>
            <a:pPr marL="762000" lvl="1" indent="-304800">
              <a:lnSpc>
                <a:spcPct val="80000"/>
              </a:lnSpc>
            </a:pPr>
            <a:r>
              <a:rPr lang="en-US" altLang="zh-CN" sz="1600">
                <a:ea typeface="宋体" pitchFamily="2" charset="-122"/>
              </a:rPr>
              <a:t>Diverse Data Modalities (text, image, speech, video…)</a:t>
            </a:r>
          </a:p>
          <a:p>
            <a:pPr>
              <a:lnSpc>
                <a:spcPct val="80000"/>
              </a:lnSpc>
            </a:pPr>
            <a:endParaRPr lang="en-US" altLang="zh-CN" sz="2000">
              <a:ea typeface="宋体" pitchFamily="2" charset="-122"/>
            </a:endParaRPr>
          </a:p>
          <a:p>
            <a:pPr>
              <a:lnSpc>
                <a:spcPct val="80000"/>
              </a:lnSpc>
            </a:pPr>
            <a:r>
              <a:rPr lang="en-US" altLang="zh-CN" sz="2400">
                <a:ea typeface="宋体" pitchFamily="2" charset="-122"/>
              </a:rPr>
              <a:t>But how? Such knowledge might be overwhelming…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70090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274" name="Rectangle 2"/>
          <p:cNvSpPr>
            <a:spLocks noGrp="1" noChangeArrowheads="1"/>
          </p:cNvSpPr>
          <p:nvPr>
            <p:ph type="title"/>
          </p:nvPr>
        </p:nvSpPr>
        <p:spPr>
          <a:xfrm>
            <a:off x="684213" y="420688"/>
            <a:ext cx="7772400" cy="1143000"/>
          </a:xfrm>
        </p:spPr>
        <p:txBody>
          <a:bodyPr/>
          <a:lstStyle/>
          <a:p>
            <a:r>
              <a:rPr lang="en-US" altLang="zh-CN" sz="2900">
                <a:latin typeface="Verdana" pitchFamily="34" charset="0"/>
              </a:rPr>
              <a:t>Cross-Sent/Cross-Doc Event Inference Architecture</a:t>
            </a:r>
            <a:endParaRPr lang="en-US" altLang="zh-CN" sz="2900">
              <a:solidFill>
                <a:schemeClr val="tx1"/>
              </a:solidFill>
              <a:latin typeface="Verdana" pitchFamily="34" charset="0"/>
            </a:endParaRPr>
          </a:p>
        </p:txBody>
      </p:sp>
      <p:sp>
        <p:nvSpPr>
          <p:cNvPr id="2230275" name="Document"/>
          <p:cNvSpPr>
            <a:spLocks noEditPoints="1" noChangeArrowheads="1"/>
          </p:cNvSpPr>
          <p:nvPr/>
        </p:nvSpPr>
        <p:spPr bwMode="auto">
          <a:xfrm>
            <a:off x="1244600" y="1714500"/>
            <a:ext cx="935038" cy="7191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defTabSz="914400"/>
            <a:r>
              <a:rPr lang="en-US" altLang="zh-CN" sz="1400" b="1">
                <a:solidFill>
                  <a:srgbClr val="292934"/>
                </a:solidFill>
              </a:rPr>
              <a:t>Test</a:t>
            </a:r>
          </a:p>
          <a:p>
            <a:pPr algn="ctr" defTabSz="914400"/>
            <a:r>
              <a:rPr lang="en-US" altLang="zh-CN" sz="1400" b="1">
                <a:solidFill>
                  <a:srgbClr val="292934"/>
                </a:solidFill>
              </a:rPr>
              <a:t>Doc</a:t>
            </a:r>
          </a:p>
        </p:txBody>
      </p:sp>
      <p:sp>
        <p:nvSpPr>
          <p:cNvPr id="2230276" name="AutoShape 4"/>
          <p:cNvSpPr>
            <a:spLocks noChangeArrowheads="1"/>
          </p:cNvSpPr>
          <p:nvPr/>
        </p:nvSpPr>
        <p:spPr bwMode="auto">
          <a:xfrm>
            <a:off x="1230313" y="2795588"/>
            <a:ext cx="1022350"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77" name="AutoShape 5"/>
          <p:cNvSpPr>
            <a:spLocks noChangeArrowheads="1"/>
          </p:cNvSpPr>
          <p:nvPr/>
        </p:nvSpPr>
        <p:spPr bwMode="auto">
          <a:xfrm>
            <a:off x="4529138" y="4005263"/>
            <a:ext cx="14398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Cross-Doc</a:t>
            </a:r>
          </a:p>
          <a:p>
            <a:pPr algn="ctr" defTabSz="914400"/>
            <a:r>
              <a:rPr lang="en-US" altLang="zh-CN" sz="1400" b="1">
                <a:solidFill>
                  <a:srgbClr val="292934"/>
                </a:solidFill>
              </a:rPr>
              <a:t>Inference</a:t>
            </a:r>
          </a:p>
        </p:txBody>
      </p:sp>
      <p:sp>
        <p:nvSpPr>
          <p:cNvPr id="2230278" name="Oval 6"/>
          <p:cNvSpPr>
            <a:spLocks noChangeArrowheads="1"/>
          </p:cNvSpPr>
          <p:nvPr/>
        </p:nvSpPr>
        <p:spPr bwMode="auto">
          <a:xfrm>
            <a:off x="2628900" y="3990975"/>
            <a:ext cx="1184275"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Candidate</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79" name="AutoShape 7"/>
          <p:cNvSpPr>
            <a:spLocks noChangeArrowheads="1"/>
          </p:cNvSpPr>
          <p:nvPr/>
        </p:nvSpPr>
        <p:spPr bwMode="auto">
          <a:xfrm>
            <a:off x="2265363" y="431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0" name="AutoShape 8"/>
          <p:cNvSpPr>
            <a:spLocks noChangeArrowheads="1"/>
          </p:cNvSpPr>
          <p:nvPr/>
        </p:nvSpPr>
        <p:spPr bwMode="auto">
          <a:xfrm rot="10800000">
            <a:off x="5975350" y="4292600"/>
            <a:ext cx="755650" cy="323850"/>
          </a:xfrm>
          <a:prstGeom prst="rightArrow">
            <a:avLst>
              <a:gd name="adj1" fmla="val 50000"/>
              <a:gd name="adj2" fmla="val 58333"/>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1" name="AutoShape 9"/>
          <p:cNvSpPr>
            <a:spLocks noChangeArrowheads="1"/>
          </p:cNvSpPr>
          <p:nvPr/>
        </p:nvSpPr>
        <p:spPr bwMode="auto">
          <a:xfrm rot="5400000">
            <a:off x="1558132" y="245506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2" name="AutoShape 10"/>
          <p:cNvSpPr>
            <a:spLocks noChangeArrowheads="1"/>
          </p:cNvSpPr>
          <p:nvPr/>
        </p:nvSpPr>
        <p:spPr bwMode="auto">
          <a:xfrm rot="5400000">
            <a:off x="7146131" y="366315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3" name="AutoShape 11"/>
          <p:cNvSpPr>
            <a:spLocks noChangeArrowheads="1"/>
          </p:cNvSpPr>
          <p:nvPr/>
        </p:nvSpPr>
        <p:spPr bwMode="auto">
          <a:xfrm rot="5400000">
            <a:off x="5058568" y="490140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4" name="AutoShape 12"/>
          <p:cNvSpPr>
            <a:spLocks noChangeArrowheads="1"/>
          </p:cNvSpPr>
          <p:nvPr/>
        </p:nvSpPr>
        <p:spPr bwMode="auto">
          <a:xfrm rot="16200000">
            <a:off x="3010694" y="3637757"/>
            <a:ext cx="395287" cy="323850"/>
          </a:xfrm>
          <a:prstGeom prst="rightArrow">
            <a:avLst>
              <a:gd name="adj1" fmla="val 50000"/>
              <a:gd name="adj2" fmla="val 30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5" name="Oval 13"/>
          <p:cNvSpPr>
            <a:spLocks noChangeArrowheads="1"/>
          </p:cNvSpPr>
          <p:nvPr/>
        </p:nvSpPr>
        <p:spPr bwMode="auto">
          <a:xfrm>
            <a:off x="4643438" y="5229225"/>
            <a:ext cx="1184275" cy="6842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Refined</a:t>
            </a:r>
          </a:p>
          <a:p>
            <a:pPr algn="ctr" defTabSz="914400"/>
            <a:r>
              <a:rPr lang="en-US" altLang="zh-CN" sz="1400" b="1">
                <a:solidFill>
                  <a:srgbClr val="292934"/>
                </a:solidFill>
              </a:rPr>
              <a:t>Events</a:t>
            </a:r>
          </a:p>
        </p:txBody>
      </p:sp>
      <p:sp>
        <p:nvSpPr>
          <p:cNvPr id="2230286" name="AutoShape 14"/>
          <p:cNvSpPr>
            <a:spLocks noChangeArrowheads="1"/>
          </p:cNvSpPr>
          <p:nvPr/>
        </p:nvSpPr>
        <p:spPr bwMode="auto">
          <a:xfrm>
            <a:off x="5435600" y="2781300"/>
            <a:ext cx="1022350" cy="8810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87" name="AutoShape 15"/>
          <p:cNvSpPr>
            <a:spLocks noChangeArrowheads="1"/>
          </p:cNvSpPr>
          <p:nvPr/>
        </p:nvSpPr>
        <p:spPr bwMode="auto">
          <a:xfrm>
            <a:off x="1258888" y="4005263"/>
            <a:ext cx="10080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8" name="AutoShape 16"/>
          <p:cNvSpPr>
            <a:spLocks noChangeArrowheads="1"/>
          </p:cNvSpPr>
          <p:nvPr/>
        </p:nvSpPr>
        <p:spPr bwMode="auto">
          <a:xfrm>
            <a:off x="6804025" y="2767013"/>
            <a:ext cx="1008063"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9" name="AutoShape 17"/>
          <p:cNvSpPr>
            <a:spLocks noChangeArrowheads="1"/>
          </p:cNvSpPr>
          <p:nvPr/>
        </p:nvSpPr>
        <p:spPr bwMode="auto">
          <a:xfrm rot="5400000">
            <a:off x="1572419" y="369331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0" name="Oval 18"/>
          <p:cNvSpPr>
            <a:spLocks noChangeArrowheads="1"/>
          </p:cNvSpPr>
          <p:nvPr/>
        </p:nvSpPr>
        <p:spPr bwMode="auto">
          <a:xfrm>
            <a:off x="6746875" y="4005263"/>
            <a:ext cx="1149350"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Related</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91" name="AutoShape 19"/>
          <p:cNvSpPr>
            <a:spLocks noChangeArrowheads="1"/>
          </p:cNvSpPr>
          <p:nvPr/>
        </p:nvSpPr>
        <p:spPr bwMode="auto">
          <a:xfrm>
            <a:off x="3824288" y="4292600"/>
            <a:ext cx="719137" cy="323850"/>
          </a:xfrm>
          <a:prstGeom prst="rightArrow">
            <a:avLst>
              <a:gd name="adj1" fmla="val 50000"/>
              <a:gd name="adj2" fmla="val 55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2" name="AutoShape 20"/>
          <p:cNvSpPr>
            <a:spLocks noChangeArrowheads="1"/>
          </p:cNvSpPr>
          <p:nvPr/>
        </p:nvSpPr>
        <p:spPr bwMode="auto">
          <a:xfrm>
            <a:off x="3592513" y="304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3" name="AutoShape 21"/>
          <p:cNvSpPr>
            <a:spLocks noChangeArrowheads="1"/>
          </p:cNvSpPr>
          <p:nvPr/>
        </p:nvSpPr>
        <p:spPr bwMode="auto">
          <a:xfrm>
            <a:off x="5075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4" name="AutoShape 22"/>
          <p:cNvSpPr>
            <a:spLocks noChangeArrowheads="1"/>
          </p:cNvSpPr>
          <p:nvPr/>
        </p:nvSpPr>
        <p:spPr bwMode="auto">
          <a:xfrm>
            <a:off x="6472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5" name="AutoShape 23"/>
          <p:cNvSpPr>
            <a:spLocks noChangeArrowheads="1"/>
          </p:cNvSpPr>
          <p:nvPr/>
        </p:nvSpPr>
        <p:spPr bwMode="auto">
          <a:xfrm>
            <a:off x="2786063" y="2722563"/>
            <a:ext cx="792162"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UMASS</a:t>
            </a:r>
          </a:p>
          <a:p>
            <a:pPr algn="ctr" defTabSz="914400"/>
            <a:r>
              <a:rPr lang="en-US" altLang="zh-CN" sz="1400" b="1">
                <a:solidFill>
                  <a:srgbClr val="292934"/>
                </a:solidFill>
              </a:rPr>
              <a:t>INDRI</a:t>
            </a:r>
          </a:p>
          <a:p>
            <a:pPr algn="ctr" defTabSz="914400"/>
            <a:r>
              <a:rPr lang="en-US" altLang="zh-CN" sz="1400" b="1">
                <a:solidFill>
                  <a:srgbClr val="292934"/>
                </a:solidFill>
              </a:rPr>
              <a:t>IR</a:t>
            </a:r>
          </a:p>
        </p:txBody>
      </p:sp>
      <p:grpSp>
        <p:nvGrpSpPr>
          <p:cNvPr id="2230296" name="Group 24"/>
          <p:cNvGrpSpPr>
            <a:grpSpLocks/>
          </p:cNvGrpSpPr>
          <p:nvPr/>
        </p:nvGrpSpPr>
        <p:grpSpPr bwMode="auto">
          <a:xfrm>
            <a:off x="3924300" y="2751138"/>
            <a:ext cx="1122363" cy="954087"/>
            <a:chOff x="2472" y="1706"/>
            <a:chExt cx="707" cy="601"/>
          </a:xfrm>
        </p:grpSpPr>
        <p:sp>
          <p:nvSpPr>
            <p:cNvPr id="2230297" name="Document"/>
            <p:cNvSpPr>
              <a:spLocks noEditPoints="1" noChangeArrowheads="1"/>
            </p:cNvSpPr>
            <p:nvPr/>
          </p:nvSpPr>
          <p:spPr bwMode="auto">
            <a:xfrm>
              <a:off x="2472" y="1752"/>
              <a:ext cx="662" cy="55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tIns="10800" bIns="10800"/>
            <a:lstStyle/>
            <a:p>
              <a:pPr algn="ctr" defTabSz="914400"/>
              <a:endParaRPr lang="en-US" sz="1400" b="1">
                <a:solidFill>
                  <a:srgbClr val="292934"/>
                </a:solidFill>
              </a:endParaRPr>
            </a:p>
          </p:txBody>
        </p:sp>
        <p:grpSp>
          <p:nvGrpSpPr>
            <p:cNvPr id="2230298" name="Group 26"/>
            <p:cNvGrpSpPr>
              <a:grpSpLocks/>
            </p:cNvGrpSpPr>
            <p:nvPr/>
          </p:nvGrpSpPr>
          <p:grpSpPr bwMode="auto">
            <a:xfrm>
              <a:off x="2517" y="1706"/>
              <a:ext cx="662" cy="555"/>
              <a:chOff x="2835" y="1211"/>
              <a:chExt cx="590" cy="611"/>
            </a:xfrm>
          </p:grpSpPr>
          <p:sp>
            <p:nvSpPr>
              <p:cNvPr id="2230299" name="Document"/>
              <p:cNvSpPr>
                <a:spLocks noEditPoints="1" noChangeArrowheads="1"/>
              </p:cNvSpPr>
              <p:nvPr/>
            </p:nvSpPr>
            <p:spPr bwMode="auto">
              <a:xfrm>
                <a:off x="2835" y="1277"/>
                <a:ext cx="454" cy="54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endParaRPr lang="en-US" sz="1400" b="1">
                  <a:solidFill>
                    <a:srgbClr val="292934"/>
                  </a:solidFill>
                </a:endParaRPr>
              </a:p>
            </p:txBody>
          </p:sp>
          <p:sp>
            <p:nvSpPr>
              <p:cNvPr id="2230300" name="Document"/>
              <p:cNvSpPr>
                <a:spLocks noEditPoints="1" noChangeArrowheads="1"/>
              </p:cNvSpPr>
              <p:nvPr/>
            </p:nvSpPr>
            <p:spPr bwMode="auto">
              <a:xfrm>
                <a:off x="2881" y="1211"/>
                <a:ext cx="544" cy="58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r>
                  <a:rPr lang="en-US" altLang="zh-CN" sz="1400" b="1">
                    <a:solidFill>
                      <a:srgbClr val="292934"/>
                    </a:solidFill>
                  </a:rPr>
                  <a:t>Cluster of Related</a:t>
                </a:r>
              </a:p>
              <a:p>
                <a:pPr algn="ctr" defTabSz="914400"/>
                <a:r>
                  <a:rPr lang="en-US" altLang="zh-CN" sz="1400" b="1">
                    <a:solidFill>
                      <a:srgbClr val="292934"/>
                    </a:solidFill>
                  </a:rPr>
                  <a:t>Docs</a:t>
                </a:r>
              </a:p>
            </p:txBody>
          </p:sp>
        </p:grpSp>
      </p:grpSp>
      <p:sp>
        <p:nvSpPr>
          <p:cNvPr id="29" name="TextBox 28"/>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9081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0295"/>
                                        </p:tgtEl>
                                        <p:attrNameLst>
                                          <p:attrName>style.visibility</p:attrName>
                                        </p:attrNameLst>
                                      </p:cBhvr>
                                      <p:to>
                                        <p:strVal val="visible"/>
                                      </p:to>
                                    </p:set>
                                    <p:animEffect transition="in" filter="blinds(horizontal)">
                                      <p:cBhvr>
                                        <p:cTn id="7" dur="500"/>
                                        <p:tgtEl>
                                          <p:spTgt spid="22302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0282"/>
                                        </p:tgtEl>
                                        <p:attrNameLst>
                                          <p:attrName>style.visibility</p:attrName>
                                        </p:attrNameLst>
                                      </p:cBhvr>
                                      <p:to>
                                        <p:strVal val="visible"/>
                                      </p:to>
                                    </p:set>
                                    <p:animEffect transition="in" filter="blinds(horizontal)">
                                      <p:cBhvr>
                                        <p:cTn id="10" dur="500"/>
                                        <p:tgtEl>
                                          <p:spTgt spid="22302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30284"/>
                                        </p:tgtEl>
                                        <p:attrNameLst>
                                          <p:attrName>style.visibility</p:attrName>
                                        </p:attrNameLst>
                                      </p:cBhvr>
                                      <p:to>
                                        <p:strVal val="visible"/>
                                      </p:to>
                                    </p:set>
                                    <p:animEffect transition="in" filter="blinds(horizontal)">
                                      <p:cBhvr>
                                        <p:cTn id="13" dur="500"/>
                                        <p:tgtEl>
                                          <p:spTgt spid="223028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30286"/>
                                        </p:tgtEl>
                                        <p:attrNameLst>
                                          <p:attrName>style.visibility</p:attrName>
                                        </p:attrNameLst>
                                      </p:cBhvr>
                                      <p:to>
                                        <p:strVal val="visible"/>
                                      </p:to>
                                    </p:set>
                                    <p:animEffect transition="in" filter="blinds(horizontal)">
                                      <p:cBhvr>
                                        <p:cTn id="16" dur="500"/>
                                        <p:tgtEl>
                                          <p:spTgt spid="223028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30288"/>
                                        </p:tgtEl>
                                        <p:attrNameLst>
                                          <p:attrName>style.visibility</p:attrName>
                                        </p:attrNameLst>
                                      </p:cBhvr>
                                      <p:to>
                                        <p:strVal val="visible"/>
                                      </p:to>
                                    </p:set>
                                    <p:animEffect transition="in" filter="blinds(horizontal)">
                                      <p:cBhvr>
                                        <p:cTn id="19" dur="500"/>
                                        <p:tgtEl>
                                          <p:spTgt spid="223028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30290"/>
                                        </p:tgtEl>
                                        <p:attrNameLst>
                                          <p:attrName>style.visibility</p:attrName>
                                        </p:attrNameLst>
                                      </p:cBhvr>
                                      <p:to>
                                        <p:strVal val="visible"/>
                                      </p:to>
                                    </p:set>
                                    <p:animEffect transition="in" filter="blinds(horizontal)">
                                      <p:cBhvr>
                                        <p:cTn id="22" dur="500"/>
                                        <p:tgtEl>
                                          <p:spTgt spid="22302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30292"/>
                                        </p:tgtEl>
                                        <p:attrNameLst>
                                          <p:attrName>style.visibility</p:attrName>
                                        </p:attrNameLst>
                                      </p:cBhvr>
                                      <p:to>
                                        <p:strVal val="visible"/>
                                      </p:to>
                                    </p:set>
                                    <p:animEffect transition="in" filter="blinds(horizontal)">
                                      <p:cBhvr>
                                        <p:cTn id="25" dur="500"/>
                                        <p:tgtEl>
                                          <p:spTgt spid="22302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30293"/>
                                        </p:tgtEl>
                                        <p:attrNameLst>
                                          <p:attrName>style.visibility</p:attrName>
                                        </p:attrNameLst>
                                      </p:cBhvr>
                                      <p:to>
                                        <p:strVal val="visible"/>
                                      </p:to>
                                    </p:set>
                                    <p:animEffect transition="in" filter="blinds(horizontal)">
                                      <p:cBhvr>
                                        <p:cTn id="28" dur="500"/>
                                        <p:tgtEl>
                                          <p:spTgt spid="22302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30294"/>
                                        </p:tgtEl>
                                        <p:attrNameLst>
                                          <p:attrName>style.visibility</p:attrName>
                                        </p:attrNameLst>
                                      </p:cBhvr>
                                      <p:to>
                                        <p:strVal val="visible"/>
                                      </p:to>
                                    </p:set>
                                    <p:animEffect transition="in" filter="blinds(horizontal)">
                                      <p:cBhvr>
                                        <p:cTn id="31" dur="500"/>
                                        <p:tgtEl>
                                          <p:spTgt spid="2230294"/>
                                        </p:tgtEl>
                                      </p:cBhvr>
                                    </p:animEffect>
                                  </p:childTnLst>
                                </p:cTn>
                              </p:par>
                              <p:par>
                                <p:cTn id="32" presetID="3" presetClass="entr" presetSubtype="10" fill="hold" nodeType="withEffect">
                                  <p:stCondLst>
                                    <p:cond delay="0"/>
                                  </p:stCondLst>
                                  <p:childTnLst>
                                    <p:set>
                                      <p:cBhvr>
                                        <p:cTn id="33" dur="1" fill="hold">
                                          <p:stCondLst>
                                            <p:cond delay="0"/>
                                          </p:stCondLst>
                                        </p:cTn>
                                        <p:tgtEl>
                                          <p:spTgt spid="2230296"/>
                                        </p:tgtEl>
                                        <p:attrNameLst>
                                          <p:attrName>style.visibility</p:attrName>
                                        </p:attrNameLst>
                                      </p:cBhvr>
                                      <p:to>
                                        <p:strVal val="visible"/>
                                      </p:to>
                                    </p:set>
                                    <p:animEffect transition="in" filter="blinds(horizontal)">
                                      <p:cBhvr>
                                        <p:cTn id="34" dur="500"/>
                                        <p:tgtEl>
                                          <p:spTgt spid="22302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30277"/>
                                        </p:tgtEl>
                                        <p:attrNameLst>
                                          <p:attrName>style.visibility</p:attrName>
                                        </p:attrNameLst>
                                      </p:cBhvr>
                                      <p:to>
                                        <p:strVal val="visible"/>
                                      </p:to>
                                    </p:set>
                                    <p:animEffect transition="in" filter="blinds(horizontal)">
                                      <p:cBhvr>
                                        <p:cTn id="39" dur="500"/>
                                        <p:tgtEl>
                                          <p:spTgt spid="223027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30291"/>
                                        </p:tgtEl>
                                        <p:attrNameLst>
                                          <p:attrName>style.visibility</p:attrName>
                                        </p:attrNameLst>
                                      </p:cBhvr>
                                      <p:to>
                                        <p:strVal val="visible"/>
                                      </p:to>
                                    </p:set>
                                    <p:animEffect transition="in" filter="blinds(horizontal)">
                                      <p:cBhvr>
                                        <p:cTn id="42" dur="500"/>
                                        <p:tgtEl>
                                          <p:spTgt spid="223029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30283"/>
                                        </p:tgtEl>
                                        <p:attrNameLst>
                                          <p:attrName>style.visibility</p:attrName>
                                        </p:attrNameLst>
                                      </p:cBhvr>
                                      <p:to>
                                        <p:strVal val="visible"/>
                                      </p:to>
                                    </p:set>
                                    <p:animEffect transition="in" filter="blinds(horizontal)">
                                      <p:cBhvr>
                                        <p:cTn id="45" dur="500"/>
                                        <p:tgtEl>
                                          <p:spTgt spid="223028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30280"/>
                                        </p:tgtEl>
                                        <p:attrNameLst>
                                          <p:attrName>style.visibility</p:attrName>
                                        </p:attrNameLst>
                                      </p:cBhvr>
                                      <p:to>
                                        <p:strVal val="visible"/>
                                      </p:to>
                                    </p:set>
                                    <p:animEffect transition="in" filter="blinds(horizontal)">
                                      <p:cBhvr>
                                        <p:cTn id="48" dur="500"/>
                                        <p:tgtEl>
                                          <p:spTgt spid="22302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30285"/>
                                        </p:tgtEl>
                                        <p:attrNameLst>
                                          <p:attrName>style.visibility</p:attrName>
                                        </p:attrNameLst>
                                      </p:cBhvr>
                                      <p:to>
                                        <p:strVal val="visible"/>
                                      </p:to>
                                    </p:set>
                                    <p:animEffect transition="in" filter="blinds(horizontal)">
                                      <p:cBhvr>
                                        <p:cTn id="51" dur="500"/>
                                        <p:tgtEl>
                                          <p:spTgt spid="223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277" grpId="0" animBg="1"/>
      <p:bldP spid="2230280" grpId="0" animBg="1"/>
      <p:bldP spid="2230282" grpId="0" animBg="1"/>
      <p:bldP spid="2230283" grpId="0" animBg="1"/>
      <p:bldP spid="2230284" grpId="0" animBg="1"/>
      <p:bldP spid="2230285" grpId="0" animBg="1"/>
      <p:bldP spid="2230286" grpId="0" animBg="1"/>
      <p:bldP spid="2230288" grpId="0" animBg="1"/>
      <p:bldP spid="2230290" grpId="0" animBg="1"/>
      <p:bldP spid="2230291" grpId="0" animBg="1"/>
      <p:bldP spid="2230292" grpId="0" animBg="1"/>
      <p:bldP spid="2230293" grpId="0" animBg="1"/>
      <p:bldP spid="2230294" grpId="0" animBg="1"/>
      <p:bldP spid="22302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684213" y="376238"/>
            <a:ext cx="7772400" cy="1143000"/>
          </a:xfrm>
        </p:spPr>
        <p:txBody>
          <a:bodyPr/>
          <a:lstStyle/>
          <a:p>
            <a:r>
              <a:rPr lang="en-US" altLang="zh-CN" sz="2900">
                <a:latin typeface="Verdana" pitchFamily="34" charset="0"/>
              </a:rPr>
              <a:t>Baseline Within-Sentence </a:t>
            </a:r>
            <a:br>
              <a:rPr lang="en-US" altLang="zh-CN" sz="2900">
                <a:latin typeface="Verdana" pitchFamily="34" charset="0"/>
              </a:rPr>
            </a:br>
            <a:r>
              <a:rPr lang="en-US" altLang="zh-CN" sz="2900">
                <a:latin typeface="Verdana" pitchFamily="34" charset="0"/>
              </a:rPr>
              <a:t>Event Extraction</a:t>
            </a:r>
          </a:p>
        </p:txBody>
      </p:sp>
      <p:sp>
        <p:nvSpPr>
          <p:cNvPr id="2232323" name="Rectangle 3"/>
          <p:cNvSpPr>
            <a:spLocks noGrp="1" noChangeArrowheads="1"/>
          </p:cNvSpPr>
          <p:nvPr>
            <p:ph type="body" idx="1"/>
          </p:nvPr>
        </p:nvSpPr>
        <p:spPr>
          <a:xfrm>
            <a:off x="755650" y="1628775"/>
            <a:ext cx="7848600" cy="4649788"/>
          </a:xfrm>
        </p:spPr>
        <p:txBody>
          <a:bodyPr/>
          <a:lstStyle/>
          <a:p>
            <a:pPr marL="381000" indent="-381000">
              <a:lnSpc>
                <a:spcPct val="80000"/>
              </a:lnSpc>
              <a:buClr>
                <a:srgbClr val="CC0000"/>
              </a:buClr>
              <a:buFont typeface="Wingdings" pitchFamily="2" charset="2"/>
              <a:buAutoNum type="arabicPeriod"/>
            </a:pPr>
            <a:r>
              <a:rPr lang="en-US" altLang="zh-CN" sz="2100"/>
              <a:t>Pattern matching</a:t>
            </a:r>
          </a:p>
          <a:p>
            <a:pPr marL="800100" lvl="1" indent="-455613">
              <a:lnSpc>
                <a:spcPct val="80000"/>
              </a:lnSpc>
            </a:pPr>
            <a:r>
              <a:rPr lang="en-US" altLang="zh-CN" sz="1700"/>
              <a:t>Build a pattern from each ACE training example of an event</a:t>
            </a:r>
          </a:p>
          <a:p>
            <a:pPr marL="1219200" lvl="2" indent="-547688">
              <a:lnSpc>
                <a:spcPct val="80000"/>
              </a:lnSpc>
            </a:pPr>
            <a:r>
              <a:rPr lang="en-US" altLang="zh-CN" sz="1500"/>
              <a:t>British and US forces reported gains in the advance on Baghdad</a:t>
            </a:r>
          </a:p>
          <a:p>
            <a:pPr marL="800100" lvl="1" indent="-455613">
              <a:lnSpc>
                <a:spcPct val="80000"/>
              </a:lnSpc>
              <a:buFont typeface="Wingdings" pitchFamily="2" charset="2"/>
              <a:buNone/>
            </a:pPr>
            <a:r>
              <a:rPr lang="en-US" altLang="zh-CN" sz="1500">
                <a:sym typeface="Wingdings" pitchFamily="2" charset="2"/>
              </a:rPr>
              <a:t>              </a:t>
            </a:r>
            <a:r>
              <a:rPr lang="en-US" altLang="zh-CN" sz="1500"/>
              <a:t>PER report gain in advance on LOC</a:t>
            </a:r>
          </a:p>
          <a:p>
            <a:pPr marL="800100" lvl="1" indent="-455613">
              <a:lnSpc>
                <a:spcPct val="80000"/>
              </a:lnSpc>
              <a:buFont typeface="Wingdings" pitchFamily="2" charset="2"/>
              <a:buNone/>
            </a:pPr>
            <a:endParaRPr lang="en-US" altLang="zh-CN" sz="1100"/>
          </a:p>
          <a:p>
            <a:pPr marL="381000" indent="-381000">
              <a:lnSpc>
                <a:spcPct val="80000"/>
              </a:lnSpc>
              <a:buClr>
                <a:srgbClr val="CC0000"/>
              </a:buClr>
              <a:buFont typeface="Wingdings" pitchFamily="2" charset="2"/>
              <a:buAutoNum type="arabicPeriod"/>
            </a:pPr>
            <a:r>
              <a:rPr lang="en-US" altLang="zh-CN" sz="2100"/>
              <a:t>MaxEnt models</a:t>
            </a:r>
          </a:p>
          <a:p>
            <a:pPr marL="800100" lvl="1" indent="-455613">
              <a:lnSpc>
                <a:spcPct val="80000"/>
              </a:lnSpc>
              <a:buFont typeface="Wingdings" pitchFamily="2" charset="2"/>
              <a:buAutoNum type="circleNumDbPlain"/>
            </a:pPr>
            <a:r>
              <a:rPr lang="en-US" altLang="zh-CN" sz="2000"/>
              <a:t>Trigger Classifier</a:t>
            </a:r>
          </a:p>
          <a:p>
            <a:pPr marL="1219200" lvl="2" indent="-547688">
              <a:lnSpc>
                <a:spcPct val="80000"/>
              </a:lnSpc>
            </a:pPr>
            <a:r>
              <a:rPr lang="en-US" altLang="zh-CN" sz="1500"/>
              <a:t>to distinguish event instances from non-events, to classify event instances by type</a:t>
            </a:r>
          </a:p>
          <a:p>
            <a:pPr marL="800100" lvl="1" indent="-455613">
              <a:lnSpc>
                <a:spcPct val="80000"/>
              </a:lnSpc>
              <a:buFont typeface="Wingdings" pitchFamily="2" charset="2"/>
              <a:buAutoNum type="circleNumDbPlain"/>
            </a:pPr>
            <a:r>
              <a:rPr lang="en-US" altLang="zh-CN" sz="2000"/>
              <a:t>Argument Classifier</a:t>
            </a:r>
          </a:p>
          <a:p>
            <a:pPr marL="1219200" lvl="2" indent="-547688">
              <a:lnSpc>
                <a:spcPct val="80000"/>
              </a:lnSpc>
            </a:pPr>
            <a:r>
              <a:rPr lang="en-US" altLang="zh-CN" sz="1500"/>
              <a:t>to distinguish arguments from non-arguments</a:t>
            </a:r>
          </a:p>
          <a:p>
            <a:pPr marL="800100" lvl="1" indent="-455613">
              <a:lnSpc>
                <a:spcPct val="80000"/>
              </a:lnSpc>
              <a:buFont typeface="Wingdings" pitchFamily="2" charset="2"/>
              <a:buAutoNum type="circleNumDbPlain"/>
            </a:pPr>
            <a:r>
              <a:rPr lang="en-US" altLang="zh-CN" sz="2000"/>
              <a:t>Role Classifier</a:t>
            </a:r>
          </a:p>
          <a:p>
            <a:pPr marL="1219200" lvl="2" indent="-547688">
              <a:lnSpc>
                <a:spcPct val="80000"/>
              </a:lnSpc>
            </a:pPr>
            <a:r>
              <a:rPr lang="en-US" altLang="zh-CN" sz="1500"/>
              <a:t>to classify arguments by argument role</a:t>
            </a:r>
          </a:p>
          <a:p>
            <a:pPr marL="800100" lvl="1" indent="-455613">
              <a:lnSpc>
                <a:spcPct val="80000"/>
              </a:lnSpc>
              <a:buFont typeface="Wingdings" pitchFamily="2" charset="2"/>
              <a:buAutoNum type="circleNumDbPlain"/>
            </a:pPr>
            <a:r>
              <a:rPr lang="en-US" altLang="zh-CN" sz="2000"/>
              <a:t>Reportable-Event Classifier</a:t>
            </a:r>
          </a:p>
          <a:p>
            <a:pPr marL="1219200" lvl="2" indent="-547688">
              <a:lnSpc>
                <a:spcPct val="80000"/>
              </a:lnSpc>
            </a:pPr>
            <a:r>
              <a:rPr lang="en-US" altLang="zh-CN" sz="1500"/>
              <a:t>to determine whether there is a reportable event instance</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79017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23">
                                            <p:txEl>
                                              <p:pRg st="5" end="5"/>
                                            </p:txEl>
                                          </p:spTgt>
                                        </p:tgtEl>
                                        <p:attrNameLst>
                                          <p:attrName>style.visibility</p:attrName>
                                        </p:attrNameLst>
                                      </p:cBhvr>
                                      <p:to>
                                        <p:strVal val="visible"/>
                                      </p:to>
                                    </p:set>
                                    <p:animEffect transition="in" filter="blinds(horizontal)">
                                      <p:cBhvr>
                                        <p:cTn id="7" dur="500"/>
                                        <p:tgtEl>
                                          <p:spTgt spid="223232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32323">
                                            <p:txEl>
                                              <p:pRg st="6" end="6"/>
                                            </p:txEl>
                                          </p:spTgt>
                                        </p:tgtEl>
                                        <p:attrNameLst>
                                          <p:attrName>style.visibility</p:attrName>
                                        </p:attrNameLst>
                                      </p:cBhvr>
                                      <p:to>
                                        <p:strVal val="visible"/>
                                      </p:to>
                                    </p:set>
                                    <p:animEffect transition="in" filter="blinds(horizontal)">
                                      <p:cBhvr>
                                        <p:cTn id="10" dur="500"/>
                                        <p:tgtEl>
                                          <p:spTgt spid="223232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32323">
                                            <p:txEl>
                                              <p:pRg st="7" end="7"/>
                                            </p:txEl>
                                          </p:spTgt>
                                        </p:tgtEl>
                                        <p:attrNameLst>
                                          <p:attrName>style.visibility</p:attrName>
                                        </p:attrNameLst>
                                      </p:cBhvr>
                                      <p:to>
                                        <p:strVal val="visible"/>
                                      </p:to>
                                    </p:set>
                                    <p:animEffect transition="in" filter="blinds(horizontal)">
                                      <p:cBhvr>
                                        <p:cTn id="13" dur="500"/>
                                        <p:tgtEl>
                                          <p:spTgt spid="223232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32323">
                                            <p:txEl>
                                              <p:pRg st="8" end="8"/>
                                            </p:txEl>
                                          </p:spTgt>
                                        </p:tgtEl>
                                        <p:attrNameLst>
                                          <p:attrName>style.visibility</p:attrName>
                                        </p:attrNameLst>
                                      </p:cBhvr>
                                      <p:to>
                                        <p:strVal val="visible"/>
                                      </p:to>
                                    </p:set>
                                    <p:animEffect transition="in" filter="blinds(horizontal)">
                                      <p:cBhvr>
                                        <p:cTn id="16" dur="500"/>
                                        <p:tgtEl>
                                          <p:spTgt spid="223232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32323">
                                            <p:txEl>
                                              <p:pRg st="9" end="9"/>
                                            </p:txEl>
                                          </p:spTgt>
                                        </p:tgtEl>
                                        <p:attrNameLst>
                                          <p:attrName>style.visibility</p:attrName>
                                        </p:attrNameLst>
                                      </p:cBhvr>
                                      <p:to>
                                        <p:strVal val="visible"/>
                                      </p:to>
                                    </p:set>
                                    <p:animEffect transition="in" filter="blinds(horizontal)">
                                      <p:cBhvr>
                                        <p:cTn id="19" dur="500"/>
                                        <p:tgtEl>
                                          <p:spTgt spid="223232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32323">
                                            <p:txEl>
                                              <p:pRg st="10" end="10"/>
                                            </p:txEl>
                                          </p:spTgt>
                                        </p:tgtEl>
                                        <p:attrNameLst>
                                          <p:attrName>style.visibility</p:attrName>
                                        </p:attrNameLst>
                                      </p:cBhvr>
                                      <p:to>
                                        <p:strVal val="visible"/>
                                      </p:to>
                                    </p:set>
                                    <p:animEffect transition="in" filter="blinds(horizontal)">
                                      <p:cBhvr>
                                        <p:cTn id="22" dur="500"/>
                                        <p:tgtEl>
                                          <p:spTgt spid="2232323">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232323">
                                            <p:txEl>
                                              <p:pRg st="11" end="11"/>
                                            </p:txEl>
                                          </p:spTgt>
                                        </p:tgtEl>
                                        <p:attrNameLst>
                                          <p:attrName>style.visibility</p:attrName>
                                        </p:attrNameLst>
                                      </p:cBhvr>
                                      <p:to>
                                        <p:strVal val="visible"/>
                                      </p:to>
                                    </p:set>
                                    <p:animEffect transition="in" filter="blinds(horizontal)">
                                      <p:cBhvr>
                                        <p:cTn id="25" dur="500"/>
                                        <p:tgtEl>
                                          <p:spTgt spid="2232323">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32323">
                                            <p:txEl>
                                              <p:pRg st="12" end="12"/>
                                            </p:txEl>
                                          </p:spTgt>
                                        </p:tgtEl>
                                        <p:attrNameLst>
                                          <p:attrName>style.visibility</p:attrName>
                                        </p:attrNameLst>
                                      </p:cBhvr>
                                      <p:to>
                                        <p:strVal val="visible"/>
                                      </p:to>
                                    </p:set>
                                    <p:animEffect transition="in" filter="blinds(horizontal)">
                                      <p:cBhvr>
                                        <p:cTn id="28" dur="500"/>
                                        <p:tgtEl>
                                          <p:spTgt spid="2232323">
                                            <p:txEl>
                                              <p:pRg st="12" end="1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32323">
                                            <p:txEl>
                                              <p:pRg st="13" end="13"/>
                                            </p:txEl>
                                          </p:spTgt>
                                        </p:tgtEl>
                                        <p:attrNameLst>
                                          <p:attrName>style.visibility</p:attrName>
                                        </p:attrNameLst>
                                      </p:cBhvr>
                                      <p:to>
                                        <p:strVal val="visible"/>
                                      </p:to>
                                    </p:set>
                                    <p:animEffect transition="in" filter="blinds(horizontal)">
                                      <p:cBhvr>
                                        <p:cTn id="31" dur="500"/>
                                        <p:tgtEl>
                                          <p:spTgt spid="22323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ChangeArrowheads="1"/>
          </p:cNvSpPr>
          <p:nvPr>
            <p:ph type="title"/>
          </p:nvPr>
        </p:nvSpPr>
        <p:spPr>
          <a:xfrm>
            <a:off x="684213" y="561975"/>
            <a:ext cx="8135937" cy="1143000"/>
          </a:xfrm>
        </p:spPr>
        <p:txBody>
          <a:bodyPr/>
          <a:lstStyle/>
          <a:p>
            <a:r>
              <a:rPr lang="en-US" altLang="zh-CN" sz="2900">
                <a:latin typeface="Verdana" pitchFamily="34" charset="0"/>
              </a:rPr>
              <a:t>Global Confidence Estimation</a:t>
            </a:r>
          </a:p>
        </p:txBody>
      </p:sp>
      <p:sp>
        <p:nvSpPr>
          <p:cNvPr id="2235395" name="Rectangle 3"/>
          <p:cNvSpPr>
            <a:spLocks noGrp="1" noChangeArrowheads="1"/>
          </p:cNvSpPr>
          <p:nvPr>
            <p:ph type="body" idx="1"/>
          </p:nvPr>
        </p:nvSpPr>
        <p:spPr>
          <a:xfrm>
            <a:off x="885825" y="1663700"/>
            <a:ext cx="7358063" cy="4649788"/>
          </a:xfrm>
        </p:spPr>
        <p:txBody>
          <a:bodyPr/>
          <a:lstStyle/>
          <a:p>
            <a:pPr>
              <a:lnSpc>
                <a:spcPct val="80000"/>
              </a:lnSpc>
              <a:buClr>
                <a:srgbClr val="CC0000"/>
              </a:buClr>
              <a:buFont typeface="Wingdings" pitchFamily="2" charset="2"/>
              <a:buChar char="Ø"/>
            </a:pPr>
            <a:r>
              <a:rPr lang="en-US" altLang="zh-CN" sz="1900"/>
              <a:t>Within-Sentence IE system produces local confidence</a:t>
            </a:r>
          </a:p>
          <a:p>
            <a:pPr>
              <a:lnSpc>
                <a:spcPct val="80000"/>
              </a:lnSpc>
              <a:buClr>
                <a:srgbClr val="CC0000"/>
              </a:buClr>
              <a:buFont typeface="Wingdings" pitchFamily="2" charset="2"/>
              <a:buChar char="Ø"/>
            </a:pPr>
            <a:endParaRPr lang="en-US" altLang="zh-CN" sz="1000"/>
          </a:p>
          <a:p>
            <a:pPr>
              <a:lnSpc>
                <a:spcPct val="80000"/>
              </a:lnSpc>
              <a:buClr>
                <a:srgbClr val="CC0000"/>
              </a:buClr>
              <a:buFont typeface="Wingdings" pitchFamily="2" charset="2"/>
              <a:buChar char="Ø"/>
            </a:pPr>
            <a:r>
              <a:rPr lang="en-US" altLang="zh-CN" sz="1900"/>
              <a:t>IR engine returns a cluster of related docs for each test doc</a:t>
            </a:r>
          </a:p>
          <a:p>
            <a:pPr lvl="1">
              <a:lnSpc>
                <a:spcPct val="80000"/>
              </a:lnSpc>
            </a:pPr>
            <a:endParaRPr lang="en-US" altLang="zh-CN" sz="1000"/>
          </a:p>
          <a:p>
            <a:pPr>
              <a:lnSpc>
                <a:spcPct val="80000"/>
              </a:lnSpc>
              <a:buClr>
                <a:srgbClr val="CC0000"/>
              </a:buClr>
              <a:buFont typeface="Wingdings" pitchFamily="2" charset="2"/>
              <a:buChar char="Ø"/>
            </a:pPr>
            <a:r>
              <a:rPr lang="en-US" altLang="zh-CN" sz="1900"/>
              <a:t>Document-wide and Cluster-wide Confidence</a:t>
            </a:r>
          </a:p>
          <a:p>
            <a:pPr lvl="1">
              <a:lnSpc>
                <a:spcPct val="80000"/>
              </a:lnSpc>
            </a:pPr>
            <a:r>
              <a:rPr lang="en-US" altLang="zh-TW" sz="1700"/>
              <a:t>Frequency weighted by local confidence</a:t>
            </a:r>
            <a:endParaRPr lang="en-US" altLang="zh-TW" i="1">
              <a:ea typeface="PMingLiU" pitchFamily="18" charset="-120"/>
            </a:endParaRPr>
          </a:p>
          <a:p>
            <a:pPr lvl="1">
              <a:lnSpc>
                <a:spcPct val="80000"/>
              </a:lnSpc>
            </a:pPr>
            <a:r>
              <a:rPr lang="en-US" altLang="zh-TW" sz="1700" i="1">
                <a:ea typeface="PMingLiU" pitchFamily="18" charset="-120"/>
              </a:rPr>
              <a:t>XDoc-Trigger-Freq(trigger, etype): </a:t>
            </a:r>
            <a:r>
              <a:rPr lang="en-US" altLang="zh-TW" sz="1700">
                <a:ea typeface="PMingLiU" pitchFamily="18" charset="-120"/>
              </a:rPr>
              <a:t>The weighted frequency of string </a:t>
            </a:r>
            <a:r>
              <a:rPr lang="en-US" altLang="zh-TW" sz="1700" i="1">
                <a:ea typeface="PMingLiU" pitchFamily="18" charset="-120"/>
              </a:rPr>
              <a:t>trigger</a:t>
            </a:r>
            <a:r>
              <a:rPr lang="en-US" altLang="zh-TW" sz="1700">
                <a:ea typeface="PMingLiU" pitchFamily="18" charset="-120"/>
              </a:rPr>
              <a:t> appearing as the trigger of an event of type </a:t>
            </a:r>
            <a:r>
              <a:rPr lang="en-US" altLang="zh-TW" sz="1700" i="1">
                <a:ea typeface="PMingLiU" pitchFamily="18" charset="-120"/>
              </a:rPr>
              <a:t>etype</a:t>
            </a:r>
            <a:r>
              <a:rPr lang="en-US" altLang="zh-TW" sz="1700">
                <a:ea typeface="PMingLiU" pitchFamily="18" charset="-120"/>
              </a:rPr>
              <a:t> across all related documents</a:t>
            </a:r>
            <a:endParaRPr lang="en-US" altLang="zh-TW" sz="1700"/>
          </a:p>
          <a:p>
            <a:pPr lvl="1">
              <a:lnSpc>
                <a:spcPct val="80000"/>
              </a:lnSpc>
            </a:pPr>
            <a:r>
              <a:rPr lang="en-US" altLang="zh-TW" sz="1700" i="1">
                <a:ea typeface="PMingLiU" pitchFamily="18" charset="-120"/>
              </a:rPr>
              <a:t>XDoc-Arg-Freq(arg, etype): </a:t>
            </a:r>
            <a:r>
              <a:rPr lang="en-US" altLang="zh-TW" sz="1700">
                <a:ea typeface="PMingLiU" pitchFamily="18" charset="-120"/>
              </a:rPr>
              <a:t>The weighted frequency of </a:t>
            </a:r>
            <a:r>
              <a:rPr lang="en-US" altLang="zh-TW" sz="1700" i="1">
                <a:ea typeface="PMingLiU" pitchFamily="18" charset="-120"/>
              </a:rPr>
              <a:t>arg</a:t>
            </a:r>
            <a:r>
              <a:rPr lang="en-US" altLang="zh-TW" sz="1700">
                <a:ea typeface="PMingLiU" pitchFamily="18" charset="-120"/>
              </a:rPr>
              <a:t> appearing as an argument of an event of type </a:t>
            </a:r>
            <a:r>
              <a:rPr lang="en-US" altLang="zh-TW" sz="1700" i="1">
                <a:ea typeface="PMingLiU" pitchFamily="18" charset="-120"/>
              </a:rPr>
              <a:t>etype</a:t>
            </a:r>
            <a:r>
              <a:rPr lang="en-US" altLang="zh-TW" sz="1700">
                <a:ea typeface="PMingLiU" pitchFamily="18" charset="-120"/>
              </a:rPr>
              <a:t> across all related documents</a:t>
            </a:r>
            <a:r>
              <a:rPr lang="en-US" altLang="zh-CN" sz="1700"/>
              <a:t> </a:t>
            </a:r>
            <a:endParaRPr lang="en-US" altLang="zh-TW" sz="1700"/>
          </a:p>
          <a:p>
            <a:pPr lvl="1">
              <a:lnSpc>
                <a:spcPct val="80000"/>
              </a:lnSpc>
            </a:pPr>
            <a:r>
              <a:rPr lang="en-US" altLang="zh-TW" sz="1700" i="1">
                <a:ea typeface="PMingLiU" pitchFamily="18" charset="-120"/>
              </a:rPr>
              <a:t>XDoc-Role-Freq(arg, etype, role): </a:t>
            </a:r>
            <a:r>
              <a:rPr lang="en-US" altLang="zh-TW" sz="1700"/>
              <a:t>The weighted frequency of </a:t>
            </a:r>
            <a:r>
              <a:rPr lang="en-US" altLang="zh-TW" sz="1700" i="1"/>
              <a:t>arg </a:t>
            </a:r>
            <a:r>
              <a:rPr lang="en-US" altLang="zh-TW" sz="1700"/>
              <a:t>appearing as an argument of an event of type </a:t>
            </a:r>
            <a:r>
              <a:rPr lang="en-US" altLang="zh-TW" sz="1700" i="1"/>
              <a:t>etype</a:t>
            </a:r>
            <a:r>
              <a:rPr lang="en-US" altLang="zh-TW" sz="1700"/>
              <a:t> with role </a:t>
            </a:r>
            <a:r>
              <a:rPr lang="en-US" altLang="zh-TW" sz="1700" i="1"/>
              <a:t>role</a:t>
            </a:r>
            <a:r>
              <a:rPr lang="en-US" altLang="zh-TW" sz="1700"/>
              <a:t> across all related documents</a:t>
            </a:r>
            <a:r>
              <a:rPr lang="en-US" altLang="zh-CN" sz="1700"/>
              <a:t> </a:t>
            </a:r>
            <a:endParaRPr lang="en-US" altLang="zh-TW" sz="1700"/>
          </a:p>
          <a:p>
            <a:pPr lvl="1">
              <a:lnSpc>
                <a:spcPct val="80000"/>
              </a:lnSpc>
            </a:pPr>
            <a:r>
              <a:rPr lang="en-US" altLang="zh-CN" sz="1700" i="1"/>
              <a:t>Margin</a:t>
            </a:r>
            <a:r>
              <a:rPr lang="en-US" altLang="zh-CN" sz="1700"/>
              <a:t> between the most frequent value and the second most frequent value, applied to resolve classification ambiguities</a:t>
            </a:r>
          </a:p>
          <a:p>
            <a:pPr lvl="1">
              <a:lnSpc>
                <a:spcPct val="80000"/>
              </a:lnSpc>
            </a:pPr>
            <a:r>
              <a:rPr lang="en-US" altLang="zh-CN" sz="1700"/>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85221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5395">
                                            <p:txEl>
                                              <p:pRg st="4" end="4"/>
                                            </p:txEl>
                                          </p:spTgt>
                                        </p:tgtEl>
                                        <p:attrNameLst>
                                          <p:attrName>style.visibility</p:attrName>
                                        </p:attrNameLst>
                                      </p:cBhvr>
                                      <p:to>
                                        <p:strVal val="visible"/>
                                      </p:to>
                                    </p:set>
                                    <p:animEffect transition="in" filter="blinds(horizontal)">
                                      <p:cBhvr>
                                        <p:cTn id="7" dur="500"/>
                                        <p:tgtEl>
                                          <p:spTgt spid="223539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5395">
                                            <p:txEl>
                                              <p:pRg st="5" end="5"/>
                                            </p:txEl>
                                          </p:spTgt>
                                        </p:tgtEl>
                                        <p:attrNameLst>
                                          <p:attrName>style.visibility</p:attrName>
                                        </p:attrNameLst>
                                      </p:cBhvr>
                                      <p:to>
                                        <p:strVal val="visible"/>
                                      </p:to>
                                    </p:set>
                                    <p:animEffect transition="in" filter="blinds(horizontal)">
                                      <p:cBhvr>
                                        <p:cTn id="12" dur="500"/>
                                        <p:tgtEl>
                                          <p:spTgt spid="2235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5395">
                                            <p:txEl>
                                              <p:pRg st="6" end="6"/>
                                            </p:txEl>
                                          </p:spTgt>
                                        </p:tgtEl>
                                        <p:attrNameLst>
                                          <p:attrName>style.visibility</p:attrName>
                                        </p:attrNameLst>
                                      </p:cBhvr>
                                      <p:to>
                                        <p:strVal val="visible"/>
                                      </p:to>
                                    </p:set>
                                    <p:animEffect transition="in" filter="blinds(horizontal)">
                                      <p:cBhvr>
                                        <p:cTn id="17" dur="500"/>
                                        <p:tgtEl>
                                          <p:spTgt spid="2235395">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35395">
                                            <p:txEl>
                                              <p:pRg st="7" end="7"/>
                                            </p:txEl>
                                          </p:spTgt>
                                        </p:tgtEl>
                                        <p:attrNameLst>
                                          <p:attrName>style.visibility</p:attrName>
                                        </p:attrNameLst>
                                      </p:cBhvr>
                                      <p:to>
                                        <p:strVal val="visible"/>
                                      </p:to>
                                    </p:set>
                                    <p:animEffect transition="in" filter="blinds(horizontal)">
                                      <p:cBhvr>
                                        <p:cTn id="20" dur="500"/>
                                        <p:tgtEl>
                                          <p:spTgt spid="2235395">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35395">
                                            <p:txEl>
                                              <p:pRg st="8" end="8"/>
                                            </p:txEl>
                                          </p:spTgt>
                                        </p:tgtEl>
                                        <p:attrNameLst>
                                          <p:attrName>style.visibility</p:attrName>
                                        </p:attrNameLst>
                                      </p:cBhvr>
                                      <p:to>
                                        <p:strVal val="visible"/>
                                      </p:to>
                                    </p:set>
                                    <p:animEffect transition="in" filter="blinds(horizontal)">
                                      <p:cBhvr>
                                        <p:cTn id="23" dur="500"/>
                                        <p:tgtEl>
                                          <p:spTgt spid="2235395">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35395">
                                            <p:txEl>
                                              <p:pRg st="9" end="9"/>
                                            </p:txEl>
                                          </p:spTgt>
                                        </p:tgtEl>
                                        <p:attrNameLst>
                                          <p:attrName>style.visibility</p:attrName>
                                        </p:attrNameLst>
                                      </p:cBhvr>
                                      <p:to>
                                        <p:strVal val="visible"/>
                                      </p:to>
                                    </p:set>
                                    <p:animEffect transition="in" filter="blinds(horizontal)">
                                      <p:cBhvr>
                                        <p:cTn id="26" dur="500"/>
                                        <p:tgtEl>
                                          <p:spTgt spid="2235395">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235395">
                                            <p:txEl>
                                              <p:pRg st="10" end="10"/>
                                            </p:txEl>
                                          </p:spTgt>
                                        </p:tgtEl>
                                        <p:attrNameLst>
                                          <p:attrName>style.visibility</p:attrName>
                                        </p:attrNameLst>
                                      </p:cBhvr>
                                      <p:to>
                                        <p:strVal val="visible"/>
                                      </p:to>
                                    </p:set>
                                    <p:animEffect transition="in" filter="blinds(horizontal)">
                                      <p:cBhvr>
                                        <p:cTn id="29" dur="500"/>
                                        <p:tgtEl>
                                          <p:spTgt spid="223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ChangeArrowheads="1"/>
          </p:cNvSpPr>
          <p:nvPr>
            <p:ph type="title"/>
          </p:nvPr>
        </p:nvSpPr>
        <p:spPr>
          <a:xfrm>
            <a:off x="684213" y="476250"/>
            <a:ext cx="8135937" cy="1143000"/>
          </a:xfrm>
        </p:spPr>
        <p:txBody>
          <a:bodyPr/>
          <a:lstStyle/>
          <a:p>
            <a:r>
              <a:rPr lang="en-US" altLang="zh-CN" sz="2900">
                <a:latin typeface="Verdana" pitchFamily="34" charset="0"/>
              </a:rPr>
              <a:t>Cross-Sent/Cross-Doc Event </a:t>
            </a:r>
            <a:br>
              <a:rPr lang="en-US" altLang="zh-CN" sz="2900">
                <a:latin typeface="Verdana" pitchFamily="34" charset="0"/>
              </a:rPr>
            </a:br>
            <a:r>
              <a:rPr lang="en-US" altLang="zh-CN" sz="2900">
                <a:latin typeface="Verdana" pitchFamily="34" charset="0"/>
              </a:rPr>
              <a:t>Inference Procedure</a:t>
            </a:r>
          </a:p>
        </p:txBody>
      </p:sp>
      <p:sp>
        <p:nvSpPr>
          <p:cNvPr id="2237443" name="Rectangle 3"/>
          <p:cNvSpPr>
            <a:spLocks noGrp="1" noChangeArrowheads="1"/>
          </p:cNvSpPr>
          <p:nvPr>
            <p:ph type="body" idx="1"/>
          </p:nvPr>
        </p:nvSpPr>
        <p:spPr>
          <a:xfrm>
            <a:off x="814388" y="1635125"/>
            <a:ext cx="7789862" cy="4649788"/>
          </a:xfrm>
        </p:spPr>
        <p:txBody>
          <a:bodyPr/>
          <a:lstStyle/>
          <a:p>
            <a:pPr>
              <a:lnSpc>
                <a:spcPct val="80000"/>
              </a:lnSpc>
              <a:buClr>
                <a:srgbClr val="CC0000"/>
              </a:buClr>
              <a:buFont typeface="Wingdings" pitchFamily="2" charset="2"/>
              <a:buChar char="Ø"/>
            </a:pPr>
            <a:r>
              <a:rPr lang="en-US" altLang="zh-CN" sz="1900"/>
              <a:t>Remove triggers and argument annotations with local or cross-doc confidence lower than thresholds</a:t>
            </a:r>
          </a:p>
          <a:p>
            <a:pPr lvl="1">
              <a:lnSpc>
                <a:spcPct val="80000"/>
              </a:lnSpc>
            </a:pPr>
            <a:r>
              <a:rPr lang="en-US" altLang="zh-CN" sz="1700" i="1"/>
              <a:t>Local-Remove</a:t>
            </a:r>
            <a:r>
              <a:rPr lang="en-US" altLang="zh-CN" sz="1700"/>
              <a:t>: Remove annotations with low local confidence</a:t>
            </a:r>
          </a:p>
          <a:p>
            <a:pPr lvl="1">
              <a:lnSpc>
                <a:spcPct val="80000"/>
              </a:lnSpc>
            </a:pPr>
            <a:r>
              <a:rPr lang="en-US" altLang="zh-CN" sz="1700" i="1"/>
              <a:t>XDoc-Remove</a:t>
            </a:r>
            <a:r>
              <a:rPr lang="en-US" altLang="zh-CN" sz="1700"/>
              <a:t>: Remove annotations with low cross-doc confidence</a:t>
            </a:r>
          </a:p>
          <a:p>
            <a:pPr lvl="1">
              <a:lnSpc>
                <a:spcPct val="80000"/>
              </a:lnSpc>
            </a:pPr>
            <a:endParaRPr lang="en-US" altLang="zh-CN" sz="1700"/>
          </a:p>
          <a:p>
            <a:pPr>
              <a:lnSpc>
                <a:spcPct val="80000"/>
              </a:lnSpc>
              <a:buClr>
                <a:srgbClr val="CC0000"/>
              </a:buClr>
              <a:buFont typeface="Wingdings" pitchFamily="2" charset="2"/>
              <a:buChar char="Ø"/>
            </a:pPr>
            <a:r>
              <a:rPr lang="en-US" altLang="zh-CN" sz="1900"/>
              <a:t>Adjust trigger and argument identification and classification to achieve document-wide and cluster-wide consistency</a:t>
            </a:r>
          </a:p>
          <a:p>
            <a:pPr lvl="1">
              <a:lnSpc>
                <a:spcPct val="80000"/>
              </a:lnSpc>
            </a:pPr>
            <a:r>
              <a:rPr lang="en-US" altLang="zh-CN" sz="1700" i="1"/>
              <a:t>XSent-Iden/XDoc-Iden</a:t>
            </a:r>
            <a:r>
              <a:rPr lang="en-US" altLang="zh-CN" sz="1700"/>
              <a:t>: If the highest frequency is larger than a threshold, propagate the most frequent type to all unlabeled candidates with the same strings</a:t>
            </a:r>
          </a:p>
          <a:p>
            <a:pPr lvl="1">
              <a:lnSpc>
                <a:spcPct val="80000"/>
              </a:lnSpc>
            </a:pPr>
            <a:r>
              <a:rPr lang="en-US" altLang="zh-CN" sz="1700" i="1"/>
              <a:t>XSent-Class/XDoc-Class</a:t>
            </a:r>
            <a:r>
              <a:rPr lang="en-US" altLang="zh-CN" sz="1700"/>
              <a:t>: If the margin value is higher than a threshold, propagate the most frequent type and role to replace </a:t>
            </a:r>
          </a:p>
          <a:p>
            <a:pPr lvl="1">
              <a:lnSpc>
                <a:spcPct val="80000"/>
              </a:lnSpc>
              <a:buFont typeface="Wingdings" pitchFamily="2" charset="2"/>
              <a:buNone/>
            </a:pPr>
            <a:r>
              <a:rPr lang="en-US" altLang="zh-CN" sz="1700"/>
              <a:t>    low-confidence annotations</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0866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7443">
                                            <p:txEl>
                                              <p:pRg st="0" end="0"/>
                                            </p:txEl>
                                          </p:spTgt>
                                        </p:tgtEl>
                                        <p:attrNameLst>
                                          <p:attrName>style.visibility</p:attrName>
                                        </p:attrNameLst>
                                      </p:cBhvr>
                                      <p:to>
                                        <p:strVal val="visible"/>
                                      </p:to>
                                    </p:set>
                                    <p:animEffect transition="in" filter="blinds(horizontal)">
                                      <p:cBhvr>
                                        <p:cTn id="7" dur="500"/>
                                        <p:tgtEl>
                                          <p:spTgt spid="223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7443">
                                            <p:txEl>
                                              <p:pRg st="1" end="1"/>
                                            </p:txEl>
                                          </p:spTgt>
                                        </p:tgtEl>
                                        <p:attrNameLst>
                                          <p:attrName>style.visibility</p:attrName>
                                        </p:attrNameLst>
                                      </p:cBhvr>
                                      <p:to>
                                        <p:strVal val="visible"/>
                                      </p:to>
                                    </p:set>
                                    <p:animEffect transition="in" filter="blinds(horizontal)">
                                      <p:cBhvr>
                                        <p:cTn id="12" dur="500"/>
                                        <p:tgtEl>
                                          <p:spTgt spid="2237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7443">
                                            <p:txEl>
                                              <p:pRg st="2" end="2"/>
                                            </p:txEl>
                                          </p:spTgt>
                                        </p:tgtEl>
                                        <p:attrNameLst>
                                          <p:attrName>style.visibility</p:attrName>
                                        </p:attrNameLst>
                                      </p:cBhvr>
                                      <p:to>
                                        <p:strVal val="visible"/>
                                      </p:to>
                                    </p:set>
                                    <p:animEffect transition="in" filter="blinds(horizontal)">
                                      <p:cBhvr>
                                        <p:cTn id="17" dur="500"/>
                                        <p:tgtEl>
                                          <p:spTgt spid="2237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7443">
                                            <p:txEl>
                                              <p:pRg st="4" end="4"/>
                                            </p:txEl>
                                          </p:spTgt>
                                        </p:tgtEl>
                                        <p:attrNameLst>
                                          <p:attrName>style.visibility</p:attrName>
                                        </p:attrNameLst>
                                      </p:cBhvr>
                                      <p:to>
                                        <p:strVal val="visible"/>
                                      </p:to>
                                    </p:set>
                                    <p:animEffect transition="in" filter="blinds(horizontal)">
                                      <p:cBhvr>
                                        <p:cTn id="22" dur="500"/>
                                        <p:tgtEl>
                                          <p:spTgt spid="22374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7443">
                                            <p:txEl>
                                              <p:pRg st="5" end="5"/>
                                            </p:txEl>
                                          </p:spTgt>
                                        </p:tgtEl>
                                        <p:attrNameLst>
                                          <p:attrName>style.visibility</p:attrName>
                                        </p:attrNameLst>
                                      </p:cBhvr>
                                      <p:to>
                                        <p:strVal val="visible"/>
                                      </p:to>
                                    </p:set>
                                    <p:animEffect transition="in" filter="blinds(horizontal)">
                                      <p:cBhvr>
                                        <p:cTn id="27" dur="500"/>
                                        <p:tgtEl>
                                          <p:spTgt spid="22374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37443">
                                            <p:txEl>
                                              <p:pRg st="6" end="6"/>
                                            </p:txEl>
                                          </p:spTgt>
                                        </p:tgtEl>
                                        <p:attrNameLst>
                                          <p:attrName>style.visibility</p:attrName>
                                        </p:attrNameLst>
                                      </p:cBhvr>
                                      <p:to>
                                        <p:strVal val="visible"/>
                                      </p:to>
                                    </p:set>
                                    <p:animEffect transition="in" filter="blinds(horizontal)">
                                      <p:cBhvr>
                                        <p:cTn id="32" dur="500"/>
                                        <p:tgtEl>
                                          <p:spTgt spid="223744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237443">
                                            <p:txEl>
                                              <p:pRg st="7" end="7"/>
                                            </p:txEl>
                                          </p:spTgt>
                                        </p:tgtEl>
                                        <p:attrNameLst>
                                          <p:attrName>style.visibility</p:attrName>
                                        </p:attrNameLst>
                                      </p:cBhvr>
                                      <p:to>
                                        <p:strVal val="visible"/>
                                      </p:to>
                                    </p:set>
                                    <p:animEffect transition="in" filter="blinds(horizontal)">
                                      <p:cBhvr>
                                        <p:cTn id="35" dur="500"/>
                                        <p:tgtEl>
                                          <p:spTgt spid="223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Data and Setting</a:t>
            </a:r>
            <a:endParaRPr lang="en-US" altLang="zh-CN" sz="2900">
              <a:solidFill>
                <a:schemeClr val="tx1"/>
              </a:solidFill>
              <a:latin typeface="Verdana" pitchFamily="34" charset="0"/>
            </a:endParaRPr>
          </a:p>
        </p:txBody>
      </p:sp>
      <p:sp>
        <p:nvSpPr>
          <p:cNvPr id="2239491"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39492" name="Rectangle 4"/>
          <p:cNvSpPr>
            <a:spLocks noChangeArrowheads="1"/>
          </p:cNvSpPr>
          <p:nvPr/>
        </p:nvSpPr>
        <p:spPr bwMode="auto">
          <a:xfrm>
            <a:off x="684213" y="1628775"/>
            <a:ext cx="74168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Within-Sentence baseline IE trained from 500 English ACE05 texts (from March – May of 2003)</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Use 10 ACE05 newswire texts as development set to optimize the global confidence thresholds and apply them for </a:t>
            </a:r>
            <a:r>
              <a:rPr lang="en-US" altLang="zh-CN" sz="2100">
                <a:solidFill>
                  <a:srgbClr val="292934"/>
                </a:solidFill>
                <a:cs typeface="Arial" pitchFamily="34" charset="0"/>
              </a:rPr>
              <a:t>blind test</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Blind test on 40 ACE05 texts, for each test text, retrieved 25 related texts from TDT5 corpus (278,108 texts, from April-Sept. of 2003)</a:t>
            </a:r>
          </a:p>
          <a:p>
            <a:pPr marL="669925" lvl="1" indent="-325438" defTabSz="914400">
              <a:lnSpc>
                <a:spcPct val="90000"/>
              </a:lnSpc>
              <a:spcBef>
                <a:spcPct val="20000"/>
              </a:spcBef>
              <a:buClr>
                <a:srgbClr val="0000CC"/>
              </a:buClr>
              <a:buSzPct val="60000"/>
              <a:buFont typeface="Wingdings" pitchFamily="2" charset="2"/>
              <a:buNone/>
            </a:pPr>
            <a:endParaRPr lang="en-US" altLang="zh-CN" sz="2000">
              <a:solidFill>
                <a:srgbClr val="292934"/>
              </a:solidFill>
              <a:cs typeface="Arial" pitchFamily="34" charset="0"/>
              <a:sym typeface="Wingdings" pitchFamily="2" charset="2"/>
            </a:endParaRPr>
          </a:p>
          <a:p>
            <a:pPr marL="669925" lvl="1" indent="-325438" defTabSz="914400">
              <a:lnSpc>
                <a:spcPct val="90000"/>
              </a:lnSpc>
              <a:spcBef>
                <a:spcPct val="20000"/>
              </a:spcBef>
              <a:buClr>
                <a:srgbClr val="0000CC"/>
              </a:buClr>
              <a:buSzPct val="60000"/>
              <a:buFont typeface="Wingdings" pitchFamily="2" charset="2"/>
              <a:buChar char="n"/>
            </a:pPr>
            <a:endParaRPr lang="en-US" altLang="zh-CN" sz="2000">
              <a:solidFill>
                <a:srgbClr val="292934"/>
              </a:solidFill>
              <a:cs typeface="Arial" pitchFamily="34" charset="0"/>
              <a:sym typeface="Wingdings" pitchFamily="2" charset="2"/>
            </a:endParaRP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788595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3" name="Content Placeholder 2"/>
          <p:cNvSpPr>
            <a:spLocks noGrp="1"/>
          </p:cNvSpPr>
          <p:nvPr>
            <p:ph idx="1"/>
          </p:nvPr>
        </p:nvSpPr>
        <p:spPr/>
        <p:txBody>
          <a:bodyPr>
            <a:normAutofit/>
          </a:bodyPr>
          <a:lstStyle/>
          <a:p>
            <a:r>
              <a:rPr lang="de-DE" dirty="0" smtClean="0"/>
              <a:t>Today we will start with a quick review of the Übung to make sure you have the key concepts</a:t>
            </a:r>
          </a:p>
          <a:p>
            <a:r>
              <a:rPr lang="de-DE" dirty="0" smtClean="0"/>
              <a:t>If you are one of the few people who are not in the Seminar</a:t>
            </a:r>
          </a:p>
          <a:p>
            <a:pPr lvl="1"/>
            <a:r>
              <a:rPr lang="de-DE" dirty="0" smtClean="0"/>
              <a:t>You will still be able to follow what I am discussing</a:t>
            </a:r>
          </a:p>
          <a:p>
            <a:pPr lvl="1"/>
            <a:r>
              <a:rPr lang="de-DE" dirty="0" smtClean="0"/>
              <a:t>You can try doing the </a:t>
            </a:r>
            <a:r>
              <a:rPr lang="de-DE" dirty="0" smtClean="0"/>
              <a:t>Übung (Exercise2) </a:t>
            </a:r>
            <a:r>
              <a:rPr lang="de-DE" dirty="0" smtClean="0"/>
              <a:t>by simply going to the Seminar web page and downloading the relevant materials</a:t>
            </a:r>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2043135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41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93850"/>
            <a:ext cx="6088062" cy="5172075"/>
          </a:xfrm>
          <a:prstGeom prst="rect">
            <a:avLst/>
          </a:prstGeom>
          <a:noFill/>
          <a:extLst>
            <a:ext uri="{909E8E84-426E-40DD-AFC4-6F175D3DCCD1}">
              <a14:hiddenFill xmlns:a14="http://schemas.microsoft.com/office/drawing/2010/main">
                <a:solidFill>
                  <a:srgbClr val="FFFFFF"/>
                </a:solidFill>
              </a14:hiddenFill>
            </a:ext>
          </a:extLst>
        </p:spPr>
      </p:pic>
      <p:sp>
        <p:nvSpPr>
          <p:cNvPr id="2241539" name="Rectangle 3"/>
          <p:cNvSpPr>
            <a:spLocks noGrp="1" noChangeArrowheads="1"/>
          </p:cNvSpPr>
          <p:nvPr>
            <p:ph type="title"/>
          </p:nvPr>
        </p:nvSpPr>
        <p:spPr>
          <a:xfrm>
            <a:off x="323850" y="547688"/>
            <a:ext cx="9001125" cy="1143000"/>
          </a:xfrm>
        </p:spPr>
        <p:txBody>
          <a:bodyPr/>
          <a:lstStyle/>
          <a:p>
            <a:r>
              <a:rPr lang="en-US" altLang="zh-CN" sz="2500">
                <a:latin typeface="Verdana" pitchFamily="34" charset="0"/>
              </a:rPr>
              <a:t>Selecting Trigger Confidence Thresholds</a:t>
            </a:r>
            <a:r>
              <a:rPr lang="en-US" altLang="zh-CN" sz="2900">
                <a:latin typeface="Verdana" pitchFamily="34" charset="0"/>
              </a:rPr>
              <a:t/>
            </a:r>
            <a:br>
              <a:rPr lang="en-US" altLang="zh-CN" sz="2900">
                <a:latin typeface="Verdana" pitchFamily="34" charset="0"/>
              </a:rPr>
            </a:br>
            <a:r>
              <a:rPr lang="en-US" altLang="zh-CN" sz="1900">
                <a:latin typeface="Verdana" pitchFamily="34" charset="0"/>
              </a:rPr>
              <a:t>to optimize Event Identification F-measure on Dev Set</a:t>
            </a:r>
            <a:br>
              <a:rPr lang="en-US" altLang="zh-CN" sz="1900">
                <a:latin typeface="Verdana" pitchFamily="34" charset="0"/>
              </a:rPr>
            </a:br>
            <a:endParaRPr lang="en-US" altLang="zh-CN" sz="1900">
              <a:latin typeface="Verdana" pitchFamily="34" charset="0"/>
            </a:endParaRPr>
          </a:p>
        </p:txBody>
      </p:sp>
      <p:sp>
        <p:nvSpPr>
          <p:cNvPr id="2241540" name="Rectangle 4"/>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pic>
        <p:nvPicPr>
          <p:cNvPr id="2241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608138"/>
            <a:ext cx="6096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2241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593850"/>
            <a:ext cx="607695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22415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608138"/>
            <a:ext cx="60960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241544" name="Rectangle 8"/>
          <p:cNvSpPr>
            <a:spLocks noChangeArrowheads="1"/>
          </p:cNvSpPr>
          <p:nvPr/>
        </p:nvSpPr>
        <p:spPr bwMode="auto">
          <a:xfrm>
            <a:off x="5969000" y="5013325"/>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Best F=64.5%</a:t>
            </a:r>
          </a:p>
        </p:txBody>
      </p:sp>
      <p:sp>
        <p:nvSpPr>
          <p:cNvPr id="2241545" name="Rectangle 9"/>
          <p:cNvSpPr>
            <a:spLocks noChangeArrowheads="1"/>
          </p:cNvSpPr>
          <p:nvPr/>
        </p:nvSpPr>
        <p:spPr bwMode="auto">
          <a:xfrm>
            <a:off x="5076825" y="386080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69.8%</a:t>
            </a:r>
          </a:p>
        </p:txBody>
      </p:sp>
      <p:sp>
        <p:nvSpPr>
          <p:cNvPr id="2241546" name="Rectangle 10"/>
          <p:cNvSpPr>
            <a:spLocks noChangeArrowheads="1"/>
          </p:cNvSpPr>
          <p:nvPr/>
        </p:nvSpPr>
        <p:spPr bwMode="auto">
          <a:xfrm>
            <a:off x="5895975" y="3876675"/>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69.8%</a:t>
            </a:r>
          </a:p>
        </p:txBody>
      </p:sp>
      <p:sp>
        <p:nvSpPr>
          <p:cNvPr id="2241547" name="Rectangle 11"/>
          <p:cNvSpPr>
            <a:spLocks noChangeArrowheads="1"/>
          </p:cNvSpPr>
          <p:nvPr/>
        </p:nvSpPr>
        <p:spPr bwMode="auto">
          <a:xfrm>
            <a:off x="5926138" y="2736850"/>
            <a:ext cx="50323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73.8%</a:t>
            </a:r>
          </a:p>
        </p:txBody>
      </p:sp>
      <p:sp>
        <p:nvSpPr>
          <p:cNvPr id="2241548" name="Line 12"/>
          <p:cNvSpPr>
            <a:spLocks noChangeShapeType="1"/>
          </p:cNvSpPr>
          <p:nvPr/>
        </p:nvSpPr>
        <p:spPr bwMode="auto">
          <a:xfrm flipV="1">
            <a:off x="7308850" y="2852738"/>
            <a:ext cx="0" cy="2160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13" name="TextBox 12"/>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58568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1544"/>
                                        </p:tgtEl>
                                        <p:attrNameLst>
                                          <p:attrName>style.visibility</p:attrName>
                                        </p:attrNameLst>
                                      </p:cBhvr>
                                      <p:to>
                                        <p:strVal val="visible"/>
                                      </p:to>
                                    </p:set>
                                    <p:animEffect transition="in" filter="blinds(horizontal)">
                                      <p:cBhvr>
                                        <p:cTn id="7" dur="500"/>
                                        <p:tgtEl>
                                          <p:spTgt spid="2241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41541"/>
                                        </p:tgtEl>
                                        <p:attrNameLst>
                                          <p:attrName>style.visibility</p:attrName>
                                        </p:attrNameLst>
                                      </p:cBhvr>
                                      <p:to>
                                        <p:strVal val="visible"/>
                                      </p:to>
                                    </p:set>
                                    <p:animEffect transition="in" filter="blinds(horizontal)">
                                      <p:cBhvr>
                                        <p:cTn id="12" dur="500"/>
                                        <p:tgtEl>
                                          <p:spTgt spid="2241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41545"/>
                                        </p:tgtEl>
                                        <p:attrNameLst>
                                          <p:attrName>style.visibility</p:attrName>
                                        </p:attrNameLst>
                                      </p:cBhvr>
                                      <p:to>
                                        <p:strVal val="visible"/>
                                      </p:to>
                                    </p:set>
                                    <p:animEffect transition="in" filter="blinds(horizontal)">
                                      <p:cBhvr>
                                        <p:cTn id="17" dur="500"/>
                                        <p:tgtEl>
                                          <p:spTgt spid="22415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41542"/>
                                        </p:tgtEl>
                                        <p:attrNameLst>
                                          <p:attrName>style.visibility</p:attrName>
                                        </p:attrNameLst>
                                      </p:cBhvr>
                                      <p:to>
                                        <p:strVal val="visible"/>
                                      </p:to>
                                    </p:set>
                                    <p:animEffect transition="in" filter="blinds(horizontal)">
                                      <p:cBhvr>
                                        <p:cTn id="22" dur="500"/>
                                        <p:tgtEl>
                                          <p:spTgt spid="22415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41546"/>
                                        </p:tgtEl>
                                        <p:attrNameLst>
                                          <p:attrName>style.visibility</p:attrName>
                                        </p:attrNameLst>
                                      </p:cBhvr>
                                      <p:to>
                                        <p:strVal val="visible"/>
                                      </p:to>
                                    </p:set>
                                    <p:animEffect transition="in" filter="blinds(horizontal)">
                                      <p:cBhvr>
                                        <p:cTn id="27" dur="500"/>
                                        <p:tgtEl>
                                          <p:spTgt spid="22415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41543"/>
                                        </p:tgtEl>
                                        <p:attrNameLst>
                                          <p:attrName>style.visibility</p:attrName>
                                        </p:attrNameLst>
                                      </p:cBhvr>
                                      <p:to>
                                        <p:strVal val="visible"/>
                                      </p:to>
                                    </p:set>
                                    <p:animEffect transition="in" filter="blinds(horizontal)">
                                      <p:cBhvr>
                                        <p:cTn id="32" dur="500"/>
                                        <p:tgtEl>
                                          <p:spTgt spid="22415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41547"/>
                                        </p:tgtEl>
                                        <p:attrNameLst>
                                          <p:attrName>style.visibility</p:attrName>
                                        </p:attrNameLst>
                                      </p:cBhvr>
                                      <p:to>
                                        <p:strVal val="visible"/>
                                      </p:to>
                                    </p:set>
                                    <p:animEffect transition="in" filter="blinds(horizontal)">
                                      <p:cBhvr>
                                        <p:cTn id="37" dur="500"/>
                                        <p:tgtEl>
                                          <p:spTgt spid="224154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41548"/>
                                        </p:tgtEl>
                                        <p:attrNameLst>
                                          <p:attrName>style.visibility</p:attrName>
                                        </p:attrNameLst>
                                      </p:cBhvr>
                                      <p:to>
                                        <p:strVal val="visible"/>
                                      </p:to>
                                    </p:set>
                                    <p:animEffect transition="in" filter="blinds(horizontal)">
                                      <p:cBhvr>
                                        <p:cTn id="40" dur="500"/>
                                        <p:tgtEl>
                                          <p:spTgt spid="2241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1544" grpId="0"/>
      <p:bldP spid="2241545" grpId="0"/>
      <p:bldP spid="2241546" grpId="0"/>
      <p:bldP spid="2241547" grpId="0"/>
      <p:bldP spid="224154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3586" name="Rectangle 2"/>
          <p:cNvSpPr>
            <a:spLocks noGrp="1" noChangeArrowheads="1"/>
          </p:cNvSpPr>
          <p:nvPr>
            <p:ph type="title"/>
          </p:nvPr>
        </p:nvSpPr>
        <p:spPr>
          <a:xfrm>
            <a:off x="327025" y="404813"/>
            <a:ext cx="8783638" cy="1143000"/>
          </a:xfrm>
        </p:spPr>
        <p:txBody>
          <a:bodyPr/>
          <a:lstStyle/>
          <a:p>
            <a:r>
              <a:rPr lang="en-US" altLang="zh-CN" sz="2500">
                <a:latin typeface="Verdana" pitchFamily="34" charset="0"/>
              </a:rPr>
              <a:t>Selecting Argument Confidence Thresholds</a:t>
            </a:r>
            <a:br>
              <a:rPr lang="en-US" altLang="zh-CN" sz="2500">
                <a:latin typeface="Verdana" pitchFamily="34" charset="0"/>
              </a:rPr>
            </a:br>
            <a:r>
              <a:rPr lang="en-US" altLang="zh-CN" sz="2500">
                <a:latin typeface="Verdana" pitchFamily="34" charset="0"/>
              </a:rPr>
              <a:t> </a:t>
            </a:r>
            <a:r>
              <a:rPr lang="en-US" altLang="zh-CN" sz="1900">
                <a:latin typeface="Verdana" pitchFamily="34" charset="0"/>
              </a:rPr>
              <a:t>to optimize Argument Labeling F-measure on Dev Set</a:t>
            </a:r>
          </a:p>
        </p:txBody>
      </p:sp>
      <p:sp>
        <p:nvSpPr>
          <p:cNvPr id="2243587"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pic>
        <p:nvPicPr>
          <p:cNvPr id="2243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79563"/>
            <a:ext cx="604837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43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1593850"/>
            <a:ext cx="599122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43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1608138"/>
            <a:ext cx="6040438" cy="5133975"/>
          </a:xfrm>
          <a:prstGeom prst="rect">
            <a:avLst/>
          </a:prstGeom>
          <a:noFill/>
          <a:extLst>
            <a:ext uri="{909E8E84-426E-40DD-AFC4-6F175D3DCCD1}">
              <a14:hiddenFill xmlns:a14="http://schemas.microsoft.com/office/drawing/2010/main">
                <a:solidFill>
                  <a:srgbClr val="FFFFFF"/>
                </a:solidFill>
              </a14:hiddenFill>
            </a:ext>
          </a:extLst>
        </p:spPr>
      </p:pic>
      <p:pic>
        <p:nvPicPr>
          <p:cNvPr id="22435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1579563"/>
            <a:ext cx="6010275"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24359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388" y="1622425"/>
            <a:ext cx="6029325" cy="5114925"/>
          </a:xfrm>
          <a:prstGeom prst="rect">
            <a:avLst/>
          </a:prstGeom>
          <a:noFill/>
          <a:extLst>
            <a:ext uri="{909E8E84-426E-40DD-AFC4-6F175D3DCCD1}">
              <a14:hiddenFill xmlns:a14="http://schemas.microsoft.com/office/drawing/2010/main">
                <a:solidFill>
                  <a:srgbClr val="FFFFFF"/>
                </a:solidFill>
              </a14:hiddenFill>
            </a:ext>
          </a:extLst>
        </p:spPr>
      </p:pic>
      <p:pic>
        <p:nvPicPr>
          <p:cNvPr id="224359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1593850"/>
            <a:ext cx="6048375" cy="5153025"/>
          </a:xfrm>
          <a:prstGeom prst="rect">
            <a:avLst/>
          </a:prstGeom>
          <a:noFill/>
          <a:extLst>
            <a:ext uri="{909E8E84-426E-40DD-AFC4-6F175D3DCCD1}">
              <a14:hiddenFill xmlns:a14="http://schemas.microsoft.com/office/drawing/2010/main">
                <a:solidFill>
                  <a:srgbClr val="FFFFFF"/>
                </a:solidFill>
              </a14:hiddenFill>
            </a:ext>
          </a:extLst>
        </p:spPr>
      </p:pic>
      <p:sp>
        <p:nvSpPr>
          <p:cNvPr id="2243594" name="Rectangle 10"/>
          <p:cNvSpPr>
            <a:spLocks noChangeArrowheads="1"/>
          </p:cNvSpPr>
          <p:nvPr/>
        </p:nvSpPr>
        <p:spPr bwMode="auto">
          <a:xfrm>
            <a:off x="2613025" y="439420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F=42.3%</a:t>
            </a:r>
          </a:p>
        </p:txBody>
      </p:sp>
      <p:sp>
        <p:nvSpPr>
          <p:cNvPr id="2243595" name="Rectangle 11"/>
          <p:cNvSpPr>
            <a:spLocks noChangeArrowheads="1"/>
          </p:cNvSpPr>
          <p:nvPr/>
        </p:nvSpPr>
        <p:spPr bwMode="auto">
          <a:xfrm>
            <a:off x="5076825" y="450850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43.7%</a:t>
            </a:r>
          </a:p>
        </p:txBody>
      </p:sp>
      <p:sp>
        <p:nvSpPr>
          <p:cNvPr id="2243596" name="Rectangle 12"/>
          <p:cNvSpPr>
            <a:spLocks noChangeArrowheads="1"/>
          </p:cNvSpPr>
          <p:nvPr/>
        </p:nvSpPr>
        <p:spPr bwMode="auto">
          <a:xfrm>
            <a:off x="5076825" y="348615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48.0%</a:t>
            </a:r>
          </a:p>
        </p:txBody>
      </p:sp>
      <p:sp>
        <p:nvSpPr>
          <p:cNvPr id="2243597" name="Rectangle 13"/>
          <p:cNvSpPr>
            <a:spLocks noChangeArrowheads="1"/>
          </p:cNvSpPr>
          <p:nvPr/>
        </p:nvSpPr>
        <p:spPr bwMode="auto">
          <a:xfrm>
            <a:off x="5795963" y="3429000"/>
            <a:ext cx="50323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48.2%</a:t>
            </a:r>
          </a:p>
        </p:txBody>
      </p:sp>
      <p:sp>
        <p:nvSpPr>
          <p:cNvPr id="2243598" name="Rectangle 14"/>
          <p:cNvSpPr>
            <a:spLocks noChangeArrowheads="1"/>
          </p:cNvSpPr>
          <p:nvPr/>
        </p:nvSpPr>
        <p:spPr bwMode="auto">
          <a:xfrm>
            <a:off x="6083300" y="3602038"/>
            <a:ext cx="50323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48.3%</a:t>
            </a:r>
          </a:p>
        </p:txBody>
      </p:sp>
      <p:sp>
        <p:nvSpPr>
          <p:cNvPr id="2243599" name="Rectangle 15"/>
          <p:cNvSpPr>
            <a:spLocks noChangeArrowheads="1"/>
          </p:cNvSpPr>
          <p:nvPr/>
        </p:nvSpPr>
        <p:spPr bwMode="auto">
          <a:xfrm>
            <a:off x="6386513" y="2693988"/>
            <a:ext cx="5032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51.2%</a:t>
            </a:r>
          </a:p>
        </p:txBody>
      </p:sp>
      <p:sp>
        <p:nvSpPr>
          <p:cNvPr id="2243600" name="Line 16"/>
          <p:cNvSpPr>
            <a:spLocks noChangeShapeType="1"/>
          </p:cNvSpPr>
          <p:nvPr/>
        </p:nvSpPr>
        <p:spPr bwMode="auto">
          <a:xfrm flipV="1">
            <a:off x="4500563" y="2708275"/>
            <a:ext cx="936625" cy="1655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17" name="TextBox 1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85742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43588"/>
                                        </p:tgtEl>
                                        <p:attrNameLst>
                                          <p:attrName>style.visibility</p:attrName>
                                        </p:attrNameLst>
                                      </p:cBhvr>
                                      <p:to>
                                        <p:strVal val="visible"/>
                                      </p:to>
                                    </p:set>
                                    <p:animEffect transition="in" filter="blinds(horizontal)">
                                      <p:cBhvr>
                                        <p:cTn id="7" dur="500"/>
                                        <p:tgtEl>
                                          <p:spTgt spid="2243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43594"/>
                                        </p:tgtEl>
                                        <p:attrNameLst>
                                          <p:attrName>style.visibility</p:attrName>
                                        </p:attrNameLst>
                                      </p:cBhvr>
                                      <p:to>
                                        <p:strVal val="visible"/>
                                      </p:to>
                                    </p:set>
                                    <p:animEffect transition="in" filter="blinds(horizontal)">
                                      <p:cBhvr>
                                        <p:cTn id="12" dur="500"/>
                                        <p:tgtEl>
                                          <p:spTgt spid="22435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43589"/>
                                        </p:tgtEl>
                                        <p:attrNameLst>
                                          <p:attrName>style.visibility</p:attrName>
                                        </p:attrNameLst>
                                      </p:cBhvr>
                                      <p:to>
                                        <p:strVal val="visible"/>
                                      </p:to>
                                    </p:set>
                                    <p:animEffect transition="in" filter="blinds(horizontal)">
                                      <p:cBhvr>
                                        <p:cTn id="17" dur="500"/>
                                        <p:tgtEl>
                                          <p:spTgt spid="22435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43595"/>
                                        </p:tgtEl>
                                        <p:attrNameLst>
                                          <p:attrName>style.visibility</p:attrName>
                                        </p:attrNameLst>
                                      </p:cBhvr>
                                      <p:to>
                                        <p:strVal val="visible"/>
                                      </p:to>
                                    </p:set>
                                    <p:animEffect transition="in" filter="blinds(horizontal)">
                                      <p:cBhvr>
                                        <p:cTn id="22" dur="500"/>
                                        <p:tgtEl>
                                          <p:spTgt spid="22435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43590"/>
                                        </p:tgtEl>
                                        <p:attrNameLst>
                                          <p:attrName>style.visibility</p:attrName>
                                        </p:attrNameLst>
                                      </p:cBhvr>
                                      <p:to>
                                        <p:strVal val="visible"/>
                                      </p:to>
                                    </p:set>
                                    <p:animEffect transition="in" filter="blinds(horizontal)">
                                      <p:cBhvr>
                                        <p:cTn id="27" dur="500"/>
                                        <p:tgtEl>
                                          <p:spTgt spid="22435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43596"/>
                                        </p:tgtEl>
                                        <p:attrNameLst>
                                          <p:attrName>style.visibility</p:attrName>
                                        </p:attrNameLst>
                                      </p:cBhvr>
                                      <p:to>
                                        <p:strVal val="visible"/>
                                      </p:to>
                                    </p:set>
                                    <p:animEffect transition="in" filter="blinds(horizontal)">
                                      <p:cBhvr>
                                        <p:cTn id="32" dur="500"/>
                                        <p:tgtEl>
                                          <p:spTgt spid="22435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43591"/>
                                        </p:tgtEl>
                                        <p:attrNameLst>
                                          <p:attrName>style.visibility</p:attrName>
                                        </p:attrNameLst>
                                      </p:cBhvr>
                                      <p:to>
                                        <p:strVal val="visible"/>
                                      </p:to>
                                    </p:set>
                                    <p:animEffect transition="in" filter="blinds(horizontal)">
                                      <p:cBhvr>
                                        <p:cTn id="37" dur="500"/>
                                        <p:tgtEl>
                                          <p:spTgt spid="22435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43597"/>
                                        </p:tgtEl>
                                        <p:attrNameLst>
                                          <p:attrName>style.visibility</p:attrName>
                                        </p:attrNameLst>
                                      </p:cBhvr>
                                      <p:to>
                                        <p:strVal val="visible"/>
                                      </p:to>
                                    </p:set>
                                    <p:animEffect transition="in" filter="blinds(horizontal)">
                                      <p:cBhvr>
                                        <p:cTn id="42" dur="500"/>
                                        <p:tgtEl>
                                          <p:spTgt spid="224359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43592"/>
                                        </p:tgtEl>
                                        <p:attrNameLst>
                                          <p:attrName>style.visibility</p:attrName>
                                        </p:attrNameLst>
                                      </p:cBhvr>
                                      <p:to>
                                        <p:strVal val="visible"/>
                                      </p:to>
                                    </p:set>
                                    <p:animEffect transition="in" filter="blinds(horizontal)">
                                      <p:cBhvr>
                                        <p:cTn id="47" dur="500"/>
                                        <p:tgtEl>
                                          <p:spTgt spid="22435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43598"/>
                                        </p:tgtEl>
                                        <p:attrNameLst>
                                          <p:attrName>style.visibility</p:attrName>
                                        </p:attrNameLst>
                                      </p:cBhvr>
                                      <p:to>
                                        <p:strVal val="visible"/>
                                      </p:to>
                                    </p:set>
                                    <p:animEffect transition="in" filter="blinds(horizontal)">
                                      <p:cBhvr>
                                        <p:cTn id="52" dur="500"/>
                                        <p:tgtEl>
                                          <p:spTgt spid="22435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243593"/>
                                        </p:tgtEl>
                                        <p:attrNameLst>
                                          <p:attrName>style.visibility</p:attrName>
                                        </p:attrNameLst>
                                      </p:cBhvr>
                                      <p:to>
                                        <p:strVal val="visible"/>
                                      </p:to>
                                    </p:set>
                                    <p:animEffect transition="in" filter="blinds(horizontal)">
                                      <p:cBhvr>
                                        <p:cTn id="57" dur="500"/>
                                        <p:tgtEl>
                                          <p:spTgt spid="224359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43599"/>
                                        </p:tgtEl>
                                        <p:attrNameLst>
                                          <p:attrName>style.visibility</p:attrName>
                                        </p:attrNameLst>
                                      </p:cBhvr>
                                      <p:to>
                                        <p:strVal val="visible"/>
                                      </p:to>
                                    </p:set>
                                    <p:animEffect transition="in" filter="blinds(horizontal)">
                                      <p:cBhvr>
                                        <p:cTn id="62" dur="500"/>
                                        <p:tgtEl>
                                          <p:spTgt spid="224359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243600"/>
                                        </p:tgtEl>
                                        <p:attrNameLst>
                                          <p:attrName>style.visibility</p:attrName>
                                        </p:attrNameLst>
                                      </p:cBhvr>
                                      <p:to>
                                        <p:strVal val="visible"/>
                                      </p:to>
                                    </p:set>
                                    <p:animEffect transition="in" filter="blinds(horizontal)">
                                      <p:cBhvr>
                                        <p:cTn id="65" dur="500"/>
                                        <p:tgtEl>
                                          <p:spTgt spid="2243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3594" grpId="0"/>
      <p:bldP spid="2243595" grpId="0"/>
      <p:bldP spid="2243596" grpId="0"/>
      <p:bldP spid="2243597" grpId="0"/>
      <p:bldP spid="2243598" grpId="0"/>
      <p:bldP spid="2243599" grpId="0"/>
      <p:bldP spid="22436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Trigger Labeling</a:t>
            </a:r>
            <a:endParaRPr lang="en-US" altLang="zh-CN" sz="2900">
              <a:solidFill>
                <a:schemeClr val="tx1"/>
              </a:solidFill>
              <a:latin typeface="Verdana" pitchFamily="34" charset="0"/>
            </a:endParaRPr>
          </a:p>
        </p:txBody>
      </p:sp>
      <p:sp>
        <p:nvSpPr>
          <p:cNvPr id="2245635"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45636" name="Rectangle 4"/>
          <p:cNvSpPr>
            <a:spLocks noChangeArrowheads="1"/>
          </p:cNvSpPr>
          <p:nvPr/>
        </p:nvSpPr>
        <p:spPr bwMode="auto">
          <a:xfrm>
            <a:off x="684213" y="1628775"/>
            <a:ext cx="8135937"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69925" lvl="1" indent="-325438" defTabSz="914400">
              <a:lnSpc>
                <a:spcPct val="90000"/>
              </a:lnSpc>
              <a:spcBef>
                <a:spcPct val="20000"/>
              </a:spcBef>
              <a:buClr>
                <a:srgbClr val="0000CC"/>
              </a:buClr>
              <a:buSzPct val="60000"/>
              <a:buFont typeface="Wingdings" pitchFamily="2" charset="2"/>
              <a:buChar char="n"/>
            </a:pPr>
            <a:endParaRPr lang="en-US" sz="2000">
              <a:solidFill>
                <a:srgbClr val="292934"/>
              </a:solidFill>
              <a:cs typeface="Arial" pitchFamily="34" charset="0"/>
              <a:sym typeface="Wingdings" pitchFamily="2" charset="2"/>
            </a:endParaRPr>
          </a:p>
        </p:txBody>
      </p:sp>
      <p:graphicFrame>
        <p:nvGraphicFramePr>
          <p:cNvPr id="2245637" name="Group 5"/>
          <p:cNvGraphicFramePr>
            <a:graphicFrameLocks noGrp="1"/>
          </p:cNvGraphicFramePr>
          <p:nvPr>
            <p:ph idx="1"/>
          </p:nvPr>
        </p:nvGraphicFramePr>
        <p:xfrm>
          <a:off x="850900" y="1600200"/>
          <a:ext cx="7629525" cy="2738438"/>
        </p:xfrm>
        <a:graphic>
          <a:graphicData uri="http://schemas.openxmlformats.org/drawingml/2006/table">
            <a:tbl>
              <a:tblPr/>
              <a:tblGrid>
                <a:gridCol w="3382963"/>
                <a:gridCol w="1495425"/>
                <a:gridCol w="1335087"/>
                <a:gridCol w="1416050"/>
              </a:tblGrid>
              <a:tr h="287338">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Precision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CD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Recall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 (Baseline)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67.6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5679" name="Line 47"/>
          <p:cNvSpPr>
            <a:spLocks noChangeShapeType="1"/>
          </p:cNvSpPr>
          <p:nvPr/>
        </p:nvSpPr>
        <p:spPr bwMode="auto">
          <a:xfrm>
            <a:off x="911224" y="1590993"/>
            <a:ext cx="332549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11490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Argument Labeling</a:t>
            </a:r>
          </a:p>
        </p:txBody>
      </p:sp>
      <p:sp>
        <p:nvSpPr>
          <p:cNvPr id="2247683"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graphicFrame>
        <p:nvGraphicFramePr>
          <p:cNvPr id="2247684" name="Group 4"/>
          <p:cNvGraphicFramePr>
            <a:graphicFrameLocks noGrp="1"/>
          </p:cNvGraphicFramePr>
          <p:nvPr>
            <p:ph idx="1"/>
          </p:nvPr>
        </p:nvGraphicFramePr>
        <p:xfrm>
          <a:off x="752475" y="1700213"/>
          <a:ext cx="7848600" cy="4125278"/>
        </p:xfrm>
        <a:graphic>
          <a:graphicData uri="http://schemas.openxmlformats.org/drawingml/2006/table">
            <a:tbl>
              <a:tblPr/>
              <a:tblGrid>
                <a:gridCol w="2241550"/>
                <a:gridCol w="674688"/>
                <a:gridCol w="684212"/>
                <a:gridCol w="720725"/>
                <a:gridCol w="1584325"/>
                <a:gridCol w="647700"/>
                <a:gridCol w="647700"/>
                <a:gridCol w="647700"/>
              </a:tblGrid>
              <a:tr h="339725">
                <a:tc rowSpan="2">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 Accuracy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r>
              <a:tr h="2968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7762" name="Line 82"/>
          <p:cNvSpPr>
            <a:spLocks noChangeShapeType="1"/>
          </p:cNvSpPr>
          <p:nvPr/>
        </p:nvSpPr>
        <p:spPr bwMode="auto">
          <a:xfrm>
            <a:off x="766763" y="1700213"/>
            <a:ext cx="2232025" cy="1266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39435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2"/>
          <p:cNvSpPr>
            <a:spLocks noGrp="1" noChangeArrowheads="1"/>
          </p:cNvSpPr>
          <p:nvPr>
            <p:ph type="title"/>
          </p:nvPr>
        </p:nvSpPr>
        <p:spPr>
          <a:xfrm>
            <a:off x="1042988" y="219075"/>
            <a:ext cx="8424862" cy="1143000"/>
          </a:xfrm>
        </p:spPr>
        <p:txBody>
          <a:bodyPr/>
          <a:lstStyle/>
          <a:p>
            <a:r>
              <a:rPr lang="en-US" altLang="zh-CN" sz="2600"/>
              <a:t>Global Knowledge based Inference for Event Extraction</a:t>
            </a:r>
          </a:p>
        </p:txBody>
      </p:sp>
      <p:pic>
        <p:nvPicPr>
          <p:cNvPr id="21248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1053465"/>
            <a:ext cx="4097338" cy="5791200"/>
          </a:xfrm>
          <a:prstGeom prst="rect">
            <a:avLst/>
          </a:prstGeom>
          <a:noFill/>
          <a:extLst>
            <a:ext uri="{909E8E84-426E-40DD-AFC4-6F175D3DCCD1}">
              <a14:hiddenFill xmlns:a14="http://schemas.microsoft.com/office/drawing/2010/main">
                <a:solidFill>
                  <a:srgbClr val="FFFFFF"/>
                </a:solidFill>
              </a14:hiddenFill>
            </a:ext>
          </a:extLst>
        </p:spPr>
      </p:pic>
      <p:sp>
        <p:nvSpPr>
          <p:cNvPr id="2124804" name="Rectangle 3"/>
          <p:cNvSpPr>
            <a:spLocks noChangeArrowheads="1"/>
          </p:cNvSpPr>
          <p:nvPr/>
        </p:nvSpPr>
        <p:spPr bwMode="auto">
          <a:xfrm>
            <a:off x="5105400" y="1447800"/>
            <a:ext cx="4038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buFontTx/>
              <a:buChar char="•"/>
            </a:pPr>
            <a:endParaRPr lang="en-US" altLang="zh-CN">
              <a:solidFill>
                <a:srgbClr val="292934"/>
              </a:solidFill>
              <a:cs typeface="Arial" pitchFamily="34" charset="0"/>
            </a:endParaRPr>
          </a:p>
          <a:p>
            <a:pPr marL="342900" indent="-342900" defTabSz="914400">
              <a:lnSpc>
                <a:spcPct val="80000"/>
              </a:lnSpc>
              <a:spcBef>
                <a:spcPct val="20000"/>
              </a:spcBef>
              <a:buClr>
                <a:srgbClr val="93A299"/>
              </a:buClr>
              <a:buSzPct val="65000"/>
              <a:buFont typeface="Wingdings" pitchFamily="2" charset="2"/>
              <a:buChar char="n"/>
            </a:pPr>
            <a:endParaRPr lang="en-US" altLang="zh-CN">
              <a:solidFill>
                <a:srgbClr val="292934"/>
              </a:solidFill>
              <a:cs typeface="Arial" pitchFamily="34" charset="0"/>
            </a:endParaRP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Cross-document inference (Ji and Grishman, 2008)</a:t>
            </a: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Cross-event inference (Liao and Grishman, 2010)</a:t>
            </a: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Cross-entity inference (Hong et al., 2011)</a:t>
            </a: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All-together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1747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6850" name="Rectangle 3"/>
          <p:cNvSpPr>
            <a:spLocks noGrp="1" noChangeArrowheads="1"/>
          </p:cNvSpPr>
          <p:nvPr>
            <p:ph type="body" idx="4294967295"/>
          </p:nvPr>
        </p:nvSpPr>
        <p:spPr>
          <a:xfrm>
            <a:off x="300038" y="990600"/>
            <a:ext cx="8675687" cy="49371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381000" lvl="1" indent="-381000">
              <a:lnSpc>
                <a:spcPct val="90000"/>
              </a:lnSpc>
              <a:buClr>
                <a:schemeClr val="accent1"/>
              </a:buClr>
              <a:buSzPct val="65000"/>
              <a:buFont typeface="Wingdings" pitchFamily="2" charset="2"/>
              <a:buChar char="n"/>
            </a:pPr>
            <a:r>
              <a:rPr lang="en-US" altLang="zh-TW" sz="2000">
                <a:ea typeface="PMingLiU" pitchFamily="18" charset="-120"/>
                <a:cs typeface="Calibri" pitchFamily="34" charset="0"/>
              </a:rPr>
              <a:t>Within a cluster of topically-related documents, the distribution is much more convergent; </a:t>
            </a:r>
            <a:r>
              <a:rPr lang="en-US" altLang="zh-CN" sz="2000">
                <a:ea typeface="宋体" pitchFamily="2" charset="-122"/>
                <a:cs typeface="Calibri" pitchFamily="34" charset="0"/>
              </a:rPr>
              <a:t>closer to its distribution in the collection of topically related documents than the uniform training corpora</a:t>
            </a:r>
          </a:p>
          <a:p>
            <a:pPr marL="381000" lvl="1" indent="-381000">
              <a:lnSpc>
                <a:spcPct val="90000"/>
              </a:lnSpc>
              <a:buClr>
                <a:schemeClr val="accent1"/>
              </a:buClr>
              <a:buSzPct val="65000"/>
              <a:buFont typeface="Wingdings" pitchFamily="2" charset="2"/>
              <a:buNone/>
            </a:pPr>
            <a:r>
              <a:rPr lang="en-US" altLang="zh-TW" sz="1500">
                <a:latin typeface="Calibri" pitchFamily="34" charset="0"/>
                <a:ea typeface="PMingLiU" pitchFamily="18" charset="-120"/>
                <a:cs typeface="Calibri" pitchFamily="34" charset="0"/>
              </a:rPr>
              <a:t>       e.g. In the overall information networks only 7% of “fire” indicate “End-Position” events; while all of “fire” in a topic cluster are “End-Position” events</a:t>
            </a:r>
          </a:p>
          <a:p>
            <a:pPr marL="381000" lvl="1" indent="-381000">
              <a:lnSpc>
                <a:spcPct val="90000"/>
              </a:lnSpc>
              <a:buClr>
                <a:schemeClr val="accent1"/>
              </a:buClr>
              <a:buSzPct val="65000"/>
              <a:buFont typeface="Wingdings" pitchFamily="2" charset="2"/>
              <a:buNone/>
            </a:pPr>
            <a:r>
              <a:rPr lang="en-US" altLang="zh-TW" sz="1500">
                <a:latin typeface="Calibri" pitchFamily="34" charset="0"/>
                <a:ea typeface="PMingLiU" pitchFamily="18" charset="-120"/>
                <a:cs typeface="Calibri" pitchFamily="34" charset="0"/>
              </a:rPr>
              <a:t>        e.g. “Putin” appeared as different roles, including “meeting/entity”, “movement/person”, “transaction/recipient” and “election/person”, but only played as an “election/person” in one topic cluster</a:t>
            </a:r>
          </a:p>
          <a:p>
            <a:pPr marL="381000" lvl="1" indent="-381000">
              <a:lnSpc>
                <a:spcPct val="90000"/>
              </a:lnSpc>
              <a:buClr>
                <a:schemeClr val="accent1"/>
              </a:buClr>
              <a:buSzPct val="65000"/>
              <a:buFont typeface="Wingdings" pitchFamily="2" charset="2"/>
              <a:buChar char="n"/>
            </a:pPr>
            <a:r>
              <a:rPr lang="en-US" altLang="zh-CN" sz="2000">
                <a:ea typeface="宋体" pitchFamily="2" charset="-122"/>
                <a:cs typeface="Calibri" pitchFamily="34" charset="0"/>
              </a:rPr>
              <a:t>Topic Modeling can enhance information network construction by grouping similar objects, event types and roles together</a:t>
            </a:r>
          </a:p>
          <a:p>
            <a:pPr marL="381000" lvl="1" indent="-381000" algn="ctr">
              <a:lnSpc>
                <a:spcPct val="90000"/>
              </a:lnSpc>
              <a:buClr>
                <a:schemeClr val="accent1"/>
              </a:buClr>
              <a:buSzPct val="65000"/>
              <a:buFont typeface="Wingdings" pitchFamily="2" charset="2"/>
              <a:buNone/>
            </a:pPr>
            <a:endParaRPr lang="en-US" altLang="zh-TW" sz="2000">
              <a:ea typeface="PMingLiU" pitchFamily="18" charset="-120"/>
            </a:endParaRPr>
          </a:p>
        </p:txBody>
      </p:sp>
      <p:pic>
        <p:nvPicPr>
          <p:cNvPr id="2126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572000" cy="2187575"/>
          </a:xfrm>
          <a:prstGeom prst="rect">
            <a:avLst/>
          </a:prstGeom>
          <a:noFill/>
          <a:extLst>
            <a:ext uri="{909E8E84-426E-40DD-AFC4-6F175D3DCCD1}">
              <a14:hiddenFill xmlns:a14="http://schemas.microsoft.com/office/drawing/2010/main">
                <a:solidFill>
                  <a:srgbClr val="FFFFFF"/>
                </a:solidFill>
              </a14:hiddenFill>
            </a:ext>
          </a:extLst>
        </p:spPr>
      </p:pic>
      <p:pic>
        <p:nvPicPr>
          <p:cNvPr id="2126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419600" cy="2082800"/>
          </a:xfrm>
          <a:prstGeom prst="rect">
            <a:avLst/>
          </a:prstGeom>
          <a:noFill/>
          <a:extLst>
            <a:ext uri="{909E8E84-426E-40DD-AFC4-6F175D3DCCD1}">
              <a14:hiddenFill xmlns:a14="http://schemas.microsoft.com/office/drawing/2010/main">
                <a:solidFill>
                  <a:srgbClr val="FFFFFF"/>
                </a:solidFill>
              </a14:hiddenFill>
            </a:ext>
          </a:extLst>
        </p:spPr>
      </p:pic>
      <p:sp>
        <p:nvSpPr>
          <p:cNvPr id="237573" name="Rectangle 2"/>
          <p:cNvSpPr>
            <a:spLocks noChangeArrowheads="1"/>
          </p:cNvSpPr>
          <p:nvPr/>
        </p:nvSpPr>
        <p:spPr bwMode="auto">
          <a:xfrm>
            <a:off x="958850" y="180975"/>
            <a:ext cx="93599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00100" indent="-800100" defTabSz="914400"/>
            <a:r>
              <a:rPr lang="en-US" altLang="zh-CN" sz="3200">
                <a:solidFill>
                  <a:srgbClr val="D2533C"/>
                </a:solidFill>
                <a:latin typeface="Garamond" pitchFamily="18" charset="0"/>
                <a:cs typeface="Arial" pitchFamily="34" charset="0"/>
              </a:rPr>
              <a:t>Leveraging Redundancy with Topic Modeling</a:t>
            </a: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85920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05BF27A-F2BA-4A88-A7B1-AF22531FCC90}" type="slidenum">
              <a:rPr lang="en-US" altLang="zh-CN"/>
              <a:pPr/>
              <a:t>36</a:t>
            </a:fld>
            <a:endParaRPr lang="en-US" altLang="zh-CN"/>
          </a:p>
        </p:txBody>
      </p:sp>
      <p:sp>
        <p:nvSpPr>
          <p:cNvPr id="1909762" name="Rectangle 2"/>
          <p:cNvSpPr>
            <a:spLocks noGrp="1" noChangeArrowheads="1"/>
          </p:cNvSpPr>
          <p:nvPr>
            <p:ph type="title" idx="4294967295"/>
          </p:nvPr>
        </p:nvSpPr>
        <p:spPr>
          <a:xfrm>
            <a:off x="985838" y="214313"/>
            <a:ext cx="8229600" cy="1139825"/>
          </a:xfrm>
        </p:spPr>
        <p:txBody>
          <a:bodyPr anchor="t"/>
          <a:lstStyle/>
          <a:p>
            <a:r>
              <a:rPr lang="en-US" altLang="zh-CN"/>
              <a:t>Bootstrapping Event Extraction</a:t>
            </a:r>
          </a:p>
        </p:txBody>
      </p:sp>
      <p:sp>
        <p:nvSpPr>
          <p:cNvPr id="1909763" name="Rectangle 3"/>
          <p:cNvSpPr>
            <a:spLocks noGrp="1" noChangeArrowheads="1"/>
          </p:cNvSpPr>
          <p:nvPr>
            <p:ph type="body" idx="4294967295"/>
          </p:nvPr>
        </p:nvSpPr>
        <p:spPr>
          <a:xfrm>
            <a:off x="557213" y="1657350"/>
            <a:ext cx="8229600" cy="4530725"/>
          </a:xfrm>
        </p:spPr>
        <p:txBody>
          <a:bodyPr/>
          <a:lstStyle/>
          <a:p>
            <a:r>
              <a:rPr lang="en-US" altLang="zh-CN" sz="2400"/>
              <a:t>Both systems rely on expensive human labeled data, thus suffers from </a:t>
            </a:r>
            <a:r>
              <a:rPr lang="en-US" altLang="zh-CN" sz="2400">
                <a:solidFill>
                  <a:schemeClr val="hlink"/>
                </a:solidFill>
              </a:rPr>
              <a:t>data scarcity</a:t>
            </a:r>
            <a:r>
              <a:rPr lang="en-US" altLang="zh-CN" sz="2400"/>
              <a:t> </a:t>
            </a:r>
          </a:p>
          <a:p>
            <a:pPr>
              <a:buFont typeface="Wingdings" pitchFamily="2" charset="2"/>
              <a:buNone/>
            </a:pPr>
            <a:r>
              <a:rPr lang="en-US" altLang="zh-CN" sz="1900"/>
              <a:t>	(much more expensive than other NLP tasks due to the extra tagging tasks of entities and temporal expressions) </a:t>
            </a:r>
          </a:p>
          <a:p>
            <a:pPr>
              <a:buFont typeface="Wingdings" pitchFamily="2" charset="2"/>
              <a:buNone/>
            </a:pPr>
            <a:r>
              <a:rPr lang="en-US" altLang="zh-CN" sz="2600">
                <a:solidFill>
                  <a:srgbClr val="FF0000"/>
                </a:solidFill>
              </a:rPr>
              <a:t>Questions</a:t>
            </a:r>
            <a:r>
              <a:rPr lang="en-US" altLang="zh-CN" sz="1900">
                <a:solidFill>
                  <a:srgbClr val="FF0000"/>
                </a:solidFill>
              </a:rPr>
              <a:t>:</a:t>
            </a:r>
          </a:p>
          <a:p>
            <a:r>
              <a:rPr lang="en-US" altLang="zh-CN" sz="2400"/>
              <a:t>Can the  monolingual system benefit from bootstrapping techniques with a </a:t>
            </a:r>
            <a:r>
              <a:rPr lang="en-US" altLang="zh-CN" sz="2400">
                <a:solidFill>
                  <a:srgbClr val="00B050"/>
                </a:solidFill>
              </a:rPr>
              <a:t>relative small set of </a:t>
            </a:r>
            <a:r>
              <a:rPr lang="en-US" altLang="zh-CN" sz="2400"/>
              <a:t>training data? </a:t>
            </a:r>
          </a:p>
          <a:p>
            <a:r>
              <a:rPr lang="en-US" altLang="zh-CN" sz="2400"/>
              <a:t>Can a monolingual system (in our case, the Chinese event extraction system) benefit from </a:t>
            </a:r>
            <a:r>
              <a:rPr lang="en-US" altLang="zh-CN" sz="2400">
                <a:solidFill>
                  <a:schemeClr val="hlink"/>
                </a:solidFill>
              </a:rPr>
              <a:t>the other</a:t>
            </a:r>
            <a:r>
              <a:rPr lang="en-US" altLang="zh-CN" sz="2400"/>
              <a:t> resource-rich monolingual system (English system)? </a:t>
            </a:r>
          </a:p>
          <a:p>
            <a:pPr>
              <a:buFont typeface="Wingdings" pitchFamily="2" charset="2"/>
              <a:buNone/>
            </a:pPr>
            <a:endParaRPr lang="en-US" altLang="zh-CN" sz="1900"/>
          </a:p>
          <a:p>
            <a:pPr>
              <a:buFont typeface="Wingdings" pitchFamily="2" charset="2"/>
              <a:buNone/>
            </a:pPr>
            <a:endParaRPr lang="en-US" altLang="zh-CN" sz="1900"/>
          </a:p>
          <a:p>
            <a:pPr>
              <a:buFont typeface="Wingdings" pitchFamily="2" charset="2"/>
              <a:buNone/>
            </a:pPr>
            <a:endParaRPr lang="en-US" altLang="zh-CN" sz="1900"/>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407602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F152BFD-F3BC-4845-AAC4-41CD2C19AE06}" type="slidenum">
              <a:rPr lang="en-US" altLang="zh-CN"/>
              <a:pPr/>
              <a:t>37</a:t>
            </a:fld>
            <a:endParaRPr lang="en-US" altLang="zh-CN"/>
          </a:p>
        </p:txBody>
      </p:sp>
      <p:sp>
        <p:nvSpPr>
          <p:cNvPr id="1917954" name="Rectangle 2"/>
          <p:cNvSpPr>
            <a:spLocks noGrp="1" noChangeArrowheads="1"/>
          </p:cNvSpPr>
          <p:nvPr>
            <p:ph type="title" idx="4294967295"/>
          </p:nvPr>
        </p:nvSpPr>
        <p:spPr>
          <a:xfrm>
            <a:off x="985838" y="142875"/>
            <a:ext cx="8229600" cy="1139825"/>
          </a:xfrm>
        </p:spPr>
        <p:txBody>
          <a:bodyPr anchor="t"/>
          <a:lstStyle/>
          <a:p>
            <a:pPr marL="800100" indent="-800100"/>
            <a:r>
              <a:rPr lang="en-US" altLang="zh-CN" sz="3800"/>
              <a:t>Cross-lingual Co-Training</a:t>
            </a:r>
          </a:p>
        </p:txBody>
      </p:sp>
      <p:sp>
        <p:nvSpPr>
          <p:cNvPr id="1917955" name="Text Box 6"/>
          <p:cNvSpPr txBox="1">
            <a:spLocks noChangeArrowheads="1"/>
          </p:cNvSpPr>
          <p:nvPr/>
        </p:nvSpPr>
        <p:spPr bwMode="auto">
          <a:xfrm>
            <a:off x="684213" y="1773238"/>
            <a:ext cx="82867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defTabSz="914400">
              <a:lnSpc>
                <a:spcPct val="80000"/>
              </a:lnSpc>
              <a:spcBef>
                <a:spcPct val="20000"/>
              </a:spcBef>
              <a:buClr>
                <a:srgbClr val="93A299"/>
              </a:buClr>
              <a:buSzPct val="65000"/>
              <a:buFont typeface="Wingdings" pitchFamily="2" charset="2"/>
              <a:buNone/>
            </a:pPr>
            <a:r>
              <a:rPr lang="en-US" altLang="zh-CN" sz="2600">
                <a:solidFill>
                  <a:srgbClr val="292934"/>
                </a:solidFill>
              </a:rPr>
              <a:t>Intuition:</a:t>
            </a:r>
          </a:p>
          <a:p>
            <a:pPr defTabSz="914400">
              <a:lnSpc>
                <a:spcPct val="80000"/>
              </a:lnSpc>
              <a:spcBef>
                <a:spcPct val="20000"/>
              </a:spcBef>
              <a:buClr>
                <a:srgbClr val="93A299"/>
              </a:buClr>
              <a:buSzPct val="65000"/>
              <a:buFont typeface="Wingdings" pitchFamily="2" charset="2"/>
              <a:buChar char="n"/>
            </a:pPr>
            <a:r>
              <a:rPr lang="en-US" altLang="zh-CN" sz="2400">
                <a:solidFill>
                  <a:srgbClr val="292934"/>
                </a:solidFill>
              </a:rPr>
              <a:t>The same event has different “</a:t>
            </a:r>
            <a:r>
              <a:rPr lang="en-US" altLang="zh-CN" sz="2400">
                <a:solidFill>
                  <a:srgbClr val="FF3300"/>
                </a:solidFill>
              </a:rPr>
              <a:t>views</a:t>
            </a:r>
            <a:r>
              <a:rPr lang="en-US" altLang="zh-CN" sz="2400">
                <a:solidFill>
                  <a:srgbClr val="292934"/>
                </a:solidFill>
              </a:rPr>
              <a:t>” described in different languages, because the lexical unit, the grammar and sentence construction differ from one language to the other.</a:t>
            </a:r>
          </a:p>
          <a:p>
            <a:pPr defTabSz="914400">
              <a:lnSpc>
                <a:spcPct val="80000"/>
              </a:lnSpc>
              <a:spcBef>
                <a:spcPct val="20000"/>
              </a:spcBef>
              <a:buClr>
                <a:srgbClr val="93A299"/>
              </a:buClr>
              <a:buSzPct val="65000"/>
              <a:buFont typeface="Wingdings" pitchFamily="2" charset="2"/>
              <a:buChar char="n"/>
            </a:pPr>
            <a:r>
              <a:rPr lang="en-US" altLang="zh-CN" sz="2400">
                <a:solidFill>
                  <a:srgbClr val="292934"/>
                </a:solidFill>
              </a:rPr>
              <a:t>Satisfy the </a:t>
            </a:r>
            <a:r>
              <a:rPr lang="en-US" altLang="zh-CN" sz="2400">
                <a:solidFill>
                  <a:srgbClr val="FF3300"/>
                </a:solidFill>
              </a:rPr>
              <a:t>sufficiency</a:t>
            </a:r>
            <a:r>
              <a:rPr lang="en-US" altLang="zh-CN" sz="2400">
                <a:solidFill>
                  <a:srgbClr val="292934"/>
                </a:solidFill>
              </a:rPr>
              <a:t> assumption</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6045049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6" name="Rectangle 2"/>
          <p:cNvSpPr>
            <a:spLocks noChangeArrowheads="1"/>
          </p:cNvSpPr>
          <p:nvPr/>
        </p:nvSpPr>
        <p:spPr bwMode="auto">
          <a:xfrm>
            <a:off x="966788" y="2667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0100" indent="-800100" defTabSz="914400"/>
            <a:r>
              <a:rPr lang="en-US" altLang="zh-CN" sz="3000">
                <a:solidFill>
                  <a:srgbClr val="D2533C"/>
                </a:solidFill>
                <a:latin typeface="Garamond" pitchFamily="18" charset="0"/>
                <a:cs typeface="Arial" pitchFamily="34" charset="0"/>
              </a:rPr>
              <a:t>Cross-lingual Co-Training for Event Extraction</a:t>
            </a:r>
          </a:p>
        </p:txBody>
      </p:sp>
      <p:grpSp>
        <p:nvGrpSpPr>
          <p:cNvPr id="2" name="组合 48"/>
          <p:cNvGrpSpPr>
            <a:grpSpLocks/>
          </p:cNvGrpSpPr>
          <p:nvPr/>
        </p:nvGrpSpPr>
        <p:grpSpPr bwMode="auto">
          <a:xfrm>
            <a:off x="1619250" y="1122363"/>
            <a:ext cx="6022975" cy="792162"/>
            <a:chOff x="1619250" y="1341438"/>
            <a:chExt cx="6022975" cy="792162"/>
          </a:xfrm>
        </p:grpSpPr>
        <p:sp>
          <p:nvSpPr>
            <p:cNvPr id="78859" name="AutoShape 11"/>
            <p:cNvSpPr>
              <a:spLocks noChangeArrowheads="1"/>
            </p:cNvSpPr>
            <p:nvPr/>
          </p:nvSpPr>
          <p:spPr bwMode="auto">
            <a:xfrm>
              <a:off x="3571875" y="1341438"/>
              <a:ext cx="2143125" cy="792162"/>
            </a:xfrm>
            <a:prstGeom prst="can">
              <a:avLst>
                <a:gd name="adj" fmla="val 25000"/>
              </a:avLst>
            </a:prstGeom>
            <a:solidFill>
              <a:schemeClr val="tx2">
                <a:lumMod val="40000"/>
                <a:lumOff val="60000"/>
              </a:schemeClr>
            </a:solidFill>
            <a:ln w="9525">
              <a:solidFill>
                <a:schemeClr val="tx1"/>
              </a:solidFill>
              <a:round/>
              <a:headEnd/>
              <a:tailEnd/>
            </a:ln>
            <a:effectLst/>
          </p:spPr>
          <p:txBody>
            <a:bodyPr wrap="none" anchor="ctr"/>
            <a:lstStyle/>
            <a:p>
              <a:pPr algn="ctr" defTabSz="914400">
                <a:defRPr/>
              </a:pPr>
              <a:r>
                <a:rPr lang="en-US" altLang="zh-CN" sz="1400" b="1" dirty="0">
                  <a:solidFill>
                    <a:srgbClr val="292934"/>
                  </a:solidFill>
                </a:rPr>
                <a:t>Unlabeled </a:t>
              </a:r>
            </a:p>
            <a:p>
              <a:pPr algn="ctr" defTabSz="914400">
                <a:defRPr/>
              </a:pPr>
              <a:r>
                <a:rPr lang="en-US" altLang="zh-CN" sz="1400" b="1" dirty="0" err="1">
                  <a:solidFill>
                    <a:srgbClr val="292934"/>
                  </a:solidFill>
                </a:rPr>
                <a:t>Bitexts</a:t>
              </a:r>
              <a:endParaRPr lang="en-US" altLang="zh-CN" sz="1400" b="1" dirty="0">
                <a:solidFill>
                  <a:srgbClr val="292934"/>
                </a:solidFill>
              </a:endParaRPr>
            </a:p>
          </p:txBody>
        </p:sp>
        <p:sp>
          <p:nvSpPr>
            <p:cNvPr id="78862" name="AutoShape 14"/>
            <p:cNvSpPr>
              <a:spLocks noChangeArrowheads="1"/>
            </p:cNvSpPr>
            <p:nvPr/>
          </p:nvSpPr>
          <p:spPr bwMode="auto">
            <a:xfrm>
              <a:off x="1619250" y="1341438"/>
              <a:ext cx="1673225" cy="792162"/>
            </a:xfrm>
            <a:prstGeom prst="can">
              <a:avLst>
                <a:gd name="adj" fmla="val 25000"/>
              </a:avLst>
            </a:prstGeom>
            <a:solidFill>
              <a:schemeClr val="accent1">
                <a:lumMod val="60000"/>
                <a:lumOff val="40000"/>
              </a:schemeClr>
            </a:solidFill>
            <a:ln w="9525">
              <a:solidFill>
                <a:schemeClr val="tx1"/>
              </a:solidFill>
              <a:round/>
              <a:headEnd/>
              <a:tailEnd/>
            </a:ln>
            <a:effectLst/>
          </p:spPr>
          <p:txBody>
            <a:bodyPr wrap="none" anchor="ctr"/>
            <a:lstStyle/>
            <a:p>
              <a:pPr algn="ctr" defTabSz="914400">
                <a:defRPr/>
              </a:pPr>
              <a:r>
                <a:rPr lang="en-US" altLang="zh-CN" sz="1400" b="1" dirty="0">
                  <a:solidFill>
                    <a:srgbClr val="292934"/>
                  </a:solidFill>
                </a:rPr>
                <a:t>Labeled Samples</a:t>
              </a:r>
            </a:p>
            <a:p>
              <a:pPr algn="ctr" defTabSz="914400">
                <a:defRPr/>
              </a:pPr>
              <a:r>
                <a:rPr lang="en-US" altLang="zh-CN" sz="1400" b="1" dirty="0">
                  <a:solidFill>
                    <a:srgbClr val="292934"/>
                  </a:solidFill>
                </a:rPr>
                <a:t>in Language A</a:t>
              </a:r>
            </a:p>
          </p:txBody>
        </p:sp>
        <p:sp>
          <p:nvSpPr>
            <p:cNvPr id="2141190" name="AutoShape 28"/>
            <p:cNvSpPr>
              <a:spLocks noChangeArrowheads="1"/>
            </p:cNvSpPr>
            <p:nvPr/>
          </p:nvSpPr>
          <p:spPr bwMode="auto">
            <a:xfrm>
              <a:off x="5969000" y="1341438"/>
              <a:ext cx="1673225" cy="792162"/>
            </a:xfrm>
            <a:prstGeom prst="can">
              <a:avLst>
                <a:gd name="adj" fmla="val 25000"/>
              </a:avLst>
            </a:prstGeom>
            <a:solidFill>
              <a:srgbClr val="CCC8FC"/>
            </a:solidFill>
            <a:ln w="9525">
              <a:solidFill>
                <a:schemeClr val="tx1"/>
              </a:solidFill>
              <a:round/>
              <a:headEnd/>
              <a:tailEnd/>
            </a:ln>
          </p:spPr>
          <p:txBody>
            <a:bodyPr wrap="none" anchor="ctr"/>
            <a:lstStyle/>
            <a:p>
              <a:pPr algn="ctr" defTabSz="914400"/>
              <a:r>
                <a:rPr lang="en-US" altLang="zh-CN" sz="1400" b="1">
                  <a:solidFill>
                    <a:srgbClr val="292934"/>
                  </a:solidFill>
                  <a:cs typeface="Arial" pitchFamily="34" charset="0"/>
                </a:rPr>
                <a:t>Labeled Samples</a:t>
              </a:r>
            </a:p>
            <a:p>
              <a:pPr algn="ctr" defTabSz="914400"/>
              <a:r>
                <a:rPr lang="en-US" altLang="zh-CN" sz="1400" b="1">
                  <a:solidFill>
                    <a:srgbClr val="292934"/>
                  </a:solidFill>
                  <a:cs typeface="Arial" pitchFamily="34" charset="0"/>
                </a:rPr>
                <a:t>in Language B</a:t>
              </a:r>
            </a:p>
          </p:txBody>
        </p:sp>
      </p:grpSp>
      <p:grpSp>
        <p:nvGrpSpPr>
          <p:cNvPr id="3" name="组合 49"/>
          <p:cNvGrpSpPr>
            <a:grpSpLocks/>
          </p:cNvGrpSpPr>
          <p:nvPr/>
        </p:nvGrpSpPr>
        <p:grpSpPr bwMode="auto">
          <a:xfrm>
            <a:off x="1571625" y="1914525"/>
            <a:ext cx="6143625" cy="1084263"/>
            <a:chOff x="1571604" y="2133600"/>
            <a:chExt cx="6143668" cy="1084258"/>
          </a:xfrm>
        </p:grpSpPr>
        <p:sp>
          <p:nvSpPr>
            <p:cNvPr id="2141192" name="Rectangle 2"/>
            <p:cNvSpPr>
              <a:spLocks noChangeArrowheads="1"/>
            </p:cNvSpPr>
            <p:nvPr/>
          </p:nvSpPr>
          <p:spPr bwMode="auto">
            <a:xfrm>
              <a:off x="2214546" y="2354257"/>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train</a:t>
              </a:r>
            </a:p>
          </p:txBody>
        </p:sp>
        <p:sp>
          <p:nvSpPr>
            <p:cNvPr id="2141193" name="Line 5"/>
            <p:cNvSpPr>
              <a:spLocks noChangeShapeType="1"/>
            </p:cNvSpPr>
            <p:nvPr/>
          </p:nvSpPr>
          <p:spPr bwMode="auto">
            <a:xfrm>
              <a:off x="2489200" y="2133600"/>
              <a:ext cx="11098" cy="652458"/>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194" name="AutoShape 15"/>
            <p:cNvSpPr>
              <a:spLocks noChangeArrowheads="1"/>
            </p:cNvSpPr>
            <p:nvPr/>
          </p:nvSpPr>
          <p:spPr bwMode="auto">
            <a:xfrm>
              <a:off x="1571604" y="2786058"/>
              <a:ext cx="1785950" cy="431800"/>
            </a:xfrm>
            <a:prstGeom prst="roundRect">
              <a:avLst>
                <a:gd name="adj" fmla="val 16667"/>
              </a:avLst>
            </a:prstGeom>
            <a:solidFill>
              <a:srgbClr val="FFD96D"/>
            </a:solidFill>
            <a:ln w="9525" algn="ctr">
              <a:solidFill>
                <a:schemeClr val="tx1"/>
              </a:solidFill>
              <a:round/>
              <a:headEnd/>
              <a:tailEnd/>
            </a:ln>
          </p:spPr>
          <p:txBody>
            <a:bodyPr wrap="none" anchor="ctr"/>
            <a:lstStyle/>
            <a:p>
              <a:pPr algn="ctr" defTabSz="914400"/>
              <a:r>
                <a:rPr lang="en-US" altLang="zh-CN" sz="1400" b="1">
                  <a:solidFill>
                    <a:srgbClr val="292934"/>
                  </a:solidFill>
                  <a:cs typeface="Arial" pitchFamily="34" charset="0"/>
                </a:rPr>
                <a:t>System for </a:t>
              </a:r>
            </a:p>
            <a:p>
              <a:pPr algn="ctr" defTabSz="914400"/>
              <a:r>
                <a:rPr lang="en-US" altLang="zh-CN" sz="1400" b="1">
                  <a:solidFill>
                    <a:srgbClr val="292934"/>
                  </a:solidFill>
                  <a:cs typeface="Arial" pitchFamily="34" charset="0"/>
                </a:rPr>
                <a:t>Language A</a:t>
              </a:r>
              <a:endParaRPr lang="en-US" altLang="zh-CN" sz="1400" b="1" baseline="-25000">
                <a:solidFill>
                  <a:srgbClr val="292934"/>
                </a:solidFill>
                <a:cs typeface="Arial" pitchFamily="34" charset="0"/>
              </a:endParaRPr>
            </a:p>
          </p:txBody>
        </p:sp>
        <p:sp>
          <p:nvSpPr>
            <p:cNvPr id="2141195" name="AutoShape 17"/>
            <p:cNvSpPr>
              <a:spLocks noChangeArrowheads="1"/>
            </p:cNvSpPr>
            <p:nvPr/>
          </p:nvSpPr>
          <p:spPr bwMode="auto">
            <a:xfrm>
              <a:off x="5857884" y="2786058"/>
              <a:ext cx="1857388" cy="431800"/>
            </a:xfrm>
            <a:prstGeom prst="roundRect">
              <a:avLst>
                <a:gd name="adj" fmla="val 16667"/>
              </a:avLst>
            </a:prstGeom>
            <a:solidFill>
              <a:srgbClr val="CCC8FC"/>
            </a:solidFill>
            <a:ln w="9525" algn="ctr">
              <a:solidFill>
                <a:schemeClr val="tx1"/>
              </a:solidFill>
              <a:round/>
              <a:headEnd/>
              <a:tailEnd/>
            </a:ln>
          </p:spPr>
          <p:txBody>
            <a:bodyPr wrap="none" anchor="ctr"/>
            <a:lstStyle/>
            <a:p>
              <a:pPr algn="ctr" defTabSz="914400"/>
              <a:r>
                <a:rPr lang="en-US" altLang="zh-CN" sz="1400" b="1">
                  <a:solidFill>
                    <a:srgbClr val="292934"/>
                  </a:solidFill>
                  <a:cs typeface="Arial" pitchFamily="34" charset="0"/>
                </a:rPr>
                <a:t>System for </a:t>
              </a:r>
            </a:p>
            <a:p>
              <a:pPr algn="ctr" defTabSz="914400"/>
              <a:r>
                <a:rPr lang="en-US" altLang="zh-CN" sz="1400" b="1">
                  <a:solidFill>
                    <a:srgbClr val="292934"/>
                  </a:solidFill>
                  <a:cs typeface="Arial" pitchFamily="34" charset="0"/>
                </a:rPr>
                <a:t>Language B</a:t>
              </a:r>
              <a:endParaRPr lang="en-US" altLang="zh-CN" sz="1400" b="1" baseline="-25000">
                <a:solidFill>
                  <a:srgbClr val="292934"/>
                </a:solidFill>
                <a:cs typeface="Arial" pitchFamily="34" charset="0"/>
              </a:endParaRPr>
            </a:p>
          </p:txBody>
        </p:sp>
        <p:sp>
          <p:nvSpPr>
            <p:cNvPr id="2141196" name="Rectangle 29"/>
            <p:cNvSpPr>
              <a:spLocks noChangeArrowheads="1"/>
            </p:cNvSpPr>
            <p:nvPr/>
          </p:nvSpPr>
          <p:spPr bwMode="auto">
            <a:xfrm>
              <a:off x="5857884" y="2354257"/>
              <a:ext cx="1223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train</a:t>
              </a:r>
            </a:p>
          </p:txBody>
        </p:sp>
        <p:sp>
          <p:nvSpPr>
            <p:cNvPr id="2141197" name="Line 30"/>
            <p:cNvSpPr>
              <a:spLocks noChangeShapeType="1"/>
            </p:cNvSpPr>
            <p:nvPr/>
          </p:nvSpPr>
          <p:spPr bwMode="auto">
            <a:xfrm flipH="1">
              <a:off x="6858015" y="2143116"/>
              <a:ext cx="1" cy="642942"/>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grpSp>
      <p:grpSp>
        <p:nvGrpSpPr>
          <p:cNvPr id="4" name="组合 51"/>
          <p:cNvGrpSpPr>
            <a:grpSpLocks/>
          </p:cNvGrpSpPr>
          <p:nvPr/>
        </p:nvGrpSpPr>
        <p:grpSpPr bwMode="auto">
          <a:xfrm>
            <a:off x="1116013" y="1554163"/>
            <a:ext cx="4751387" cy="3686175"/>
            <a:chOff x="1116012" y="1773238"/>
            <a:chExt cx="4751371" cy="3686175"/>
          </a:xfrm>
        </p:grpSpPr>
        <p:sp>
          <p:nvSpPr>
            <p:cNvPr id="2141199" name="Line 43"/>
            <p:cNvSpPr>
              <a:spLocks noChangeShapeType="1"/>
            </p:cNvSpPr>
            <p:nvPr/>
          </p:nvSpPr>
          <p:spPr bwMode="auto">
            <a:xfrm>
              <a:off x="5364148" y="4379913"/>
              <a:ext cx="503235" cy="0"/>
            </a:xfrm>
            <a:prstGeom prst="line">
              <a:avLst/>
            </a:prstGeom>
            <a:noFill/>
            <a:ln w="38100">
              <a:solidFill>
                <a:srgbClr val="00B0F0"/>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grpSp>
          <p:nvGrpSpPr>
            <p:cNvPr id="2141200" name="组合 50"/>
            <p:cNvGrpSpPr>
              <a:grpSpLocks/>
            </p:cNvGrpSpPr>
            <p:nvPr/>
          </p:nvGrpSpPr>
          <p:grpSpPr bwMode="auto">
            <a:xfrm>
              <a:off x="1116012" y="1773238"/>
              <a:ext cx="3589326" cy="3686175"/>
              <a:chOff x="1116012" y="1773238"/>
              <a:chExt cx="3589326" cy="3686175"/>
            </a:xfrm>
          </p:grpSpPr>
          <p:sp>
            <p:nvSpPr>
              <p:cNvPr id="2141201" name="Line 7"/>
              <p:cNvSpPr>
                <a:spLocks noChangeShapeType="1"/>
              </p:cNvSpPr>
              <p:nvPr/>
            </p:nvSpPr>
            <p:spPr bwMode="auto">
              <a:xfrm flipV="1">
                <a:off x="1142976" y="5186361"/>
                <a:ext cx="2305066" cy="28588"/>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2" name="Line 8"/>
              <p:cNvSpPr>
                <a:spLocks noChangeShapeType="1"/>
              </p:cNvSpPr>
              <p:nvPr/>
            </p:nvSpPr>
            <p:spPr bwMode="auto">
              <a:xfrm>
                <a:off x="1116012" y="1773238"/>
                <a:ext cx="26964" cy="344171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3" name="Line 24"/>
              <p:cNvSpPr>
                <a:spLocks noChangeShapeType="1"/>
              </p:cNvSpPr>
              <p:nvPr/>
            </p:nvSpPr>
            <p:spPr bwMode="auto">
              <a:xfrm>
                <a:off x="1116013" y="1773238"/>
                <a:ext cx="503235" cy="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4" name="Line 31"/>
              <p:cNvSpPr>
                <a:spLocks noChangeShapeType="1"/>
              </p:cNvSpPr>
              <p:nvPr/>
            </p:nvSpPr>
            <p:spPr bwMode="auto">
              <a:xfrm>
                <a:off x="4156064" y="4610100"/>
                <a:ext cx="0" cy="37465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5" name="Oval 36"/>
              <p:cNvSpPr>
                <a:spLocks noChangeArrowheads="1"/>
              </p:cNvSpPr>
              <p:nvPr/>
            </p:nvSpPr>
            <p:spPr bwMode="auto">
              <a:xfrm>
                <a:off x="3452805" y="4956175"/>
                <a:ext cx="1252533" cy="503238"/>
              </a:xfrm>
              <a:prstGeom prst="ellipse">
                <a:avLst/>
              </a:prstGeom>
              <a:solidFill>
                <a:srgbClr val="CCC8FC"/>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Projected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A</a:t>
                </a:r>
              </a:p>
            </p:txBody>
          </p:sp>
        </p:grpSp>
      </p:grpSp>
      <p:grpSp>
        <p:nvGrpSpPr>
          <p:cNvPr id="6" name="组合 49"/>
          <p:cNvGrpSpPr>
            <a:grpSpLocks/>
          </p:cNvGrpSpPr>
          <p:nvPr/>
        </p:nvGrpSpPr>
        <p:grpSpPr bwMode="auto">
          <a:xfrm>
            <a:off x="3409950" y="1509713"/>
            <a:ext cx="4733925" cy="3730625"/>
            <a:chOff x="3409942" y="1728788"/>
            <a:chExt cx="4733933" cy="3730625"/>
          </a:xfrm>
        </p:grpSpPr>
        <p:sp>
          <p:nvSpPr>
            <p:cNvPr id="2141207" name="AutoShape 32"/>
            <p:cNvSpPr>
              <a:spLocks noChangeArrowheads="1"/>
            </p:cNvSpPr>
            <p:nvPr/>
          </p:nvSpPr>
          <p:spPr bwMode="auto">
            <a:xfrm>
              <a:off x="3914765" y="4178300"/>
              <a:ext cx="1439858" cy="4318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a:r>
                <a:rPr lang="en-US" altLang="zh-CN" sz="1400" b="1">
                  <a:solidFill>
                    <a:srgbClr val="292934"/>
                  </a:solidFill>
                  <a:cs typeface="Arial" pitchFamily="34" charset="0"/>
                </a:rPr>
                <a:t>Cross-lingual</a:t>
              </a:r>
            </a:p>
            <a:p>
              <a:pPr algn="ctr" defTabSz="914400"/>
              <a:r>
                <a:rPr lang="en-US" altLang="zh-CN" sz="1400" b="1">
                  <a:solidFill>
                    <a:srgbClr val="292934"/>
                  </a:solidFill>
                  <a:cs typeface="Arial" pitchFamily="34" charset="0"/>
                </a:rPr>
                <a:t>Projection</a:t>
              </a:r>
            </a:p>
          </p:txBody>
        </p:sp>
        <p:sp>
          <p:nvSpPr>
            <p:cNvPr id="2141208" name="Line 34"/>
            <p:cNvSpPr>
              <a:spLocks noChangeShapeType="1"/>
            </p:cNvSpPr>
            <p:nvPr/>
          </p:nvSpPr>
          <p:spPr bwMode="auto">
            <a:xfrm>
              <a:off x="3409942" y="4398963"/>
              <a:ext cx="503236" cy="0"/>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9" name="Oval 35"/>
            <p:cNvSpPr>
              <a:spLocks noChangeArrowheads="1"/>
            </p:cNvSpPr>
            <p:nvPr/>
          </p:nvSpPr>
          <p:spPr bwMode="auto">
            <a:xfrm>
              <a:off x="4759312" y="4956175"/>
              <a:ext cx="1252534" cy="503238"/>
            </a:xfrm>
            <a:prstGeom prst="ellipse">
              <a:avLst/>
            </a:prstGeom>
            <a:solidFill>
              <a:srgbClr val="FFD96D"/>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Projected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B</a:t>
              </a:r>
            </a:p>
          </p:txBody>
        </p:sp>
        <p:sp>
          <p:nvSpPr>
            <p:cNvPr id="2141210" name="Line 44"/>
            <p:cNvSpPr>
              <a:spLocks noChangeShapeType="1"/>
            </p:cNvSpPr>
            <p:nvPr/>
          </p:nvSpPr>
          <p:spPr bwMode="auto">
            <a:xfrm>
              <a:off x="5148249" y="4610100"/>
              <a:ext cx="0" cy="374650"/>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1" name="Line 46"/>
            <p:cNvSpPr>
              <a:spLocks noChangeShapeType="1"/>
            </p:cNvSpPr>
            <p:nvPr/>
          </p:nvSpPr>
          <p:spPr bwMode="auto">
            <a:xfrm>
              <a:off x="8143849" y="1730375"/>
              <a:ext cx="25" cy="3484575"/>
            </a:xfrm>
            <a:prstGeom prst="line">
              <a:avLst/>
            </a:prstGeom>
            <a:noFill/>
            <a:ln w="38100">
              <a:solidFill>
                <a:srgbClr val="FFD96D"/>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2" name="Line 47"/>
            <p:cNvSpPr>
              <a:spLocks noChangeShapeType="1"/>
            </p:cNvSpPr>
            <p:nvPr/>
          </p:nvSpPr>
          <p:spPr bwMode="auto">
            <a:xfrm>
              <a:off x="7624740" y="1728788"/>
              <a:ext cx="503235" cy="0"/>
            </a:xfrm>
            <a:prstGeom prst="line">
              <a:avLst/>
            </a:prstGeom>
            <a:noFill/>
            <a:ln w="38100">
              <a:solidFill>
                <a:srgbClr val="FFD96D"/>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cxnSp>
          <p:nvCxnSpPr>
            <p:cNvPr id="2141213" name="直接连接符 41"/>
            <p:cNvCxnSpPr>
              <a:cxnSpLocks noChangeShapeType="1"/>
              <a:stCxn id="2141209" idx="6"/>
            </p:cNvCxnSpPr>
            <p:nvPr/>
          </p:nvCxnSpPr>
          <p:spPr bwMode="auto">
            <a:xfrm>
              <a:off x="6011846" y="5207794"/>
              <a:ext cx="2132029" cy="7156"/>
            </a:xfrm>
            <a:prstGeom prst="line">
              <a:avLst/>
            </a:prstGeom>
            <a:noFill/>
            <a:ln w="38100" algn="ctr">
              <a:solidFill>
                <a:srgbClr val="FFD96D"/>
              </a:solidFill>
              <a:round/>
              <a:headEnd/>
              <a:tailEnd/>
            </a:ln>
            <a:extLst>
              <a:ext uri="{909E8E84-426E-40DD-AFC4-6F175D3DCCD1}">
                <a14:hiddenFill xmlns:a14="http://schemas.microsoft.com/office/drawing/2010/main">
                  <a:noFill/>
                </a14:hiddenFill>
              </a:ext>
            </a:extLst>
          </p:spPr>
        </p:cxnSp>
      </p:grpSp>
      <p:grpSp>
        <p:nvGrpSpPr>
          <p:cNvPr id="7" name="组合 51"/>
          <p:cNvGrpSpPr>
            <a:grpSpLocks/>
          </p:cNvGrpSpPr>
          <p:nvPr/>
        </p:nvGrpSpPr>
        <p:grpSpPr bwMode="auto">
          <a:xfrm>
            <a:off x="1071563" y="2995613"/>
            <a:ext cx="7296150" cy="1438275"/>
            <a:chOff x="1071538" y="3214686"/>
            <a:chExt cx="7296193" cy="1438277"/>
          </a:xfrm>
        </p:grpSpPr>
        <p:sp>
          <p:nvSpPr>
            <p:cNvPr id="2141215" name="Line 13"/>
            <p:cNvSpPr>
              <a:spLocks noChangeShapeType="1"/>
            </p:cNvSpPr>
            <p:nvPr/>
          </p:nvSpPr>
          <p:spPr bwMode="auto">
            <a:xfrm flipH="1">
              <a:off x="2500298" y="3214686"/>
              <a:ext cx="0" cy="928695"/>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6" name="Oval 23"/>
            <p:cNvSpPr>
              <a:spLocks noChangeArrowheads="1"/>
            </p:cNvSpPr>
            <p:nvPr/>
          </p:nvSpPr>
          <p:spPr bwMode="auto">
            <a:xfrm>
              <a:off x="1597025" y="4149725"/>
              <a:ext cx="1800225" cy="503238"/>
            </a:xfrm>
            <a:prstGeom prst="ellipse">
              <a:avLst/>
            </a:prstGeom>
            <a:solidFill>
              <a:srgbClr val="FFD96D"/>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High Confidence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A</a:t>
              </a:r>
            </a:p>
          </p:txBody>
        </p:sp>
        <p:sp>
          <p:nvSpPr>
            <p:cNvPr id="2141217" name="Line 40"/>
            <p:cNvSpPr>
              <a:spLocks noChangeShapeType="1"/>
            </p:cNvSpPr>
            <p:nvPr/>
          </p:nvSpPr>
          <p:spPr bwMode="auto">
            <a:xfrm flipH="1">
              <a:off x="6858016" y="3214686"/>
              <a:ext cx="0" cy="9286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8" name="Oval 41"/>
            <p:cNvSpPr>
              <a:spLocks noChangeArrowheads="1"/>
            </p:cNvSpPr>
            <p:nvPr/>
          </p:nvSpPr>
          <p:spPr bwMode="auto">
            <a:xfrm>
              <a:off x="5883275" y="4135438"/>
              <a:ext cx="1800225" cy="503237"/>
            </a:xfrm>
            <a:prstGeom prst="ellipse">
              <a:avLst/>
            </a:prstGeom>
            <a:solidFill>
              <a:srgbClr val="CCC8FC"/>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High Confidence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B</a:t>
              </a:r>
            </a:p>
          </p:txBody>
        </p:sp>
        <p:sp>
          <p:nvSpPr>
            <p:cNvPr id="2141219" name="Rectangle 29"/>
            <p:cNvSpPr>
              <a:spLocks noChangeArrowheads="1"/>
            </p:cNvSpPr>
            <p:nvPr/>
          </p:nvSpPr>
          <p:spPr bwMode="auto">
            <a:xfrm>
              <a:off x="7143768" y="3500438"/>
              <a:ext cx="1223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Event Extraction</a:t>
              </a:r>
            </a:p>
          </p:txBody>
        </p:sp>
        <p:sp>
          <p:nvSpPr>
            <p:cNvPr id="2141220" name="Rectangle 29"/>
            <p:cNvSpPr>
              <a:spLocks noChangeArrowheads="1"/>
            </p:cNvSpPr>
            <p:nvPr/>
          </p:nvSpPr>
          <p:spPr bwMode="auto">
            <a:xfrm>
              <a:off x="1071538" y="3500438"/>
              <a:ext cx="1223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Event Extraction</a:t>
              </a:r>
            </a:p>
          </p:txBody>
        </p:sp>
      </p:grpSp>
      <p:grpSp>
        <p:nvGrpSpPr>
          <p:cNvPr id="8" name="组合 48"/>
          <p:cNvGrpSpPr>
            <a:grpSpLocks/>
          </p:cNvGrpSpPr>
          <p:nvPr/>
        </p:nvGrpSpPr>
        <p:grpSpPr bwMode="auto">
          <a:xfrm>
            <a:off x="2784475" y="1924050"/>
            <a:ext cx="3789363" cy="1928813"/>
            <a:chOff x="2784475" y="2143125"/>
            <a:chExt cx="3789363" cy="1928817"/>
          </a:xfrm>
        </p:grpSpPr>
        <p:grpSp>
          <p:nvGrpSpPr>
            <p:cNvPr id="2141222" name="组合 53"/>
            <p:cNvGrpSpPr>
              <a:grpSpLocks/>
            </p:cNvGrpSpPr>
            <p:nvPr/>
          </p:nvGrpSpPr>
          <p:grpSpPr bwMode="auto">
            <a:xfrm>
              <a:off x="2784475" y="2143125"/>
              <a:ext cx="3789363" cy="1762125"/>
              <a:chOff x="2785256" y="2143116"/>
              <a:chExt cx="3788596" cy="1762133"/>
            </a:xfrm>
          </p:grpSpPr>
          <p:cxnSp>
            <p:nvCxnSpPr>
              <p:cNvPr id="2141223" name="直接箭头连接符 43"/>
              <p:cNvCxnSpPr>
                <a:cxnSpLocks noChangeShapeType="1"/>
              </p:cNvCxnSpPr>
              <p:nvPr/>
            </p:nvCxnSpPr>
            <p:spPr bwMode="auto">
              <a:xfrm rot="5400000" flipH="1" flipV="1">
                <a:off x="2607455" y="3393281"/>
                <a:ext cx="35719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41224" name="直接箭头连接符 44"/>
              <p:cNvCxnSpPr>
                <a:cxnSpLocks noChangeShapeType="1"/>
              </p:cNvCxnSpPr>
              <p:nvPr/>
            </p:nvCxnSpPr>
            <p:spPr bwMode="auto">
              <a:xfrm rot="5400000" flipH="1" flipV="1">
                <a:off x="6394463" y="3392487"/>
                <a:ext cx="35719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141225" name="组合 50"/>
              <p:cNvGrpSpPr>
                <a:grpSpLocks/>
              </p:cNvGrpSpPr>
              <p:nvPr/>
            </p:nvGrpSpPr>
            <p:grpSpPr bwMode="auto">
              <a:xfrm>
                <a:off x="2786050" y="2143116"/>
                <a:ext cx="3786214" cy="1762133"/>
                <a:chOff x="2786050" y="2143116"/>
                <a:chExt cx="3786214" cy="1762133"/>
              </a:xfrm>
            </p:grpSpPr>
            <p:sp>
              <p:nvSpPr>
                <p:cNvPr id="2141226" name="Line 6"/>
                <p:cNvSpPr>
                  <a:spLocks noChangeShapeType="1"/>
                </p:cNvSpPr>
                <p:nvPr/>
              </p:nvSpPr>
              <p:spPr bwMode="auto">
                <a:xfrm flipV="1">
                  <a:off x="2786050" y="3559174"/>
                  <a:ext cx="925525" cy="1270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27" name="Oval 18"/>
                <p:cNvSpPr>
                  <a:spLocks noChangeArrowheads="1"/>
                </p:cNvSpPr>
                <p:nvPr/>
              </p:nvSpPr>
              <p:spPr bwMode="auto">
                <a:xfrm>
                  <a:off x="3714744" y="3286124"/>
                  <a:ext cx="1916112" cy="619125"/>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lin ang="10800000" scaled="1"/>
                </a:gra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Bilingual Pool with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constant size</a:t>
                  </a:r>
                </a:p>
              </p:txBody>
            </p:sp>
            <p:sp>
              <p:nvSpPr>
                <p:cNvPr id="2141228" name="Line 22"/>
                <p:cNvSpPr>
                  <a:spLocks noChangeShapeType="1"/>
                </p:cNvSpPr>
                <p:nvPr/>
              </p:nvSpPr>
              <p:spPr bwMode="auto">
                <a:xfrm>
                  <a:off x="4643438" y="2143116"/>
                  <a:ext cx="6350" cy="11191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29" name="Line 39"/>
                <p:cNvSpPr>
                  <a:spLocks noChangeShapeType="1"/>
                </p:cNvSpPr>
                <p:nvPr/>
              </p:nvSpPr>
              <p:spPr bwMode="auto">
                <a:xfrm>
                  <a:off x="5595938" y="3562350"/>
                  <a:ext cx="976326" cy="95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30" name="Rectangle 2"/>
                <p:cNvSpPr>
                  <a:spLocks noChangeArrowheads="1"/>
                </p:cNvSpPr>
                <p:nvPr/>
              </p:nvSpPr>
              <p:spPr bwMode="auto">
                <a:xfrm>
                  <a:off x="4000496" y="2428868"/>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Select at Random</a:t>
                  </a:r>
                </a:p>
              </p:txBody>
            </p:sp>
          </p:grpSp>
        </p:grpSp>
        <p:cxnSp>
          <p:nvCxnSpPr>
            <p:cNvPr id="2141231" name="直接连接符 47"/>
            <p:cNvCxnSpPr>
              <a:cxnSpLocks noChangeShapeType="1"/>
            </p:cNvCxnSpPr>
            <p:nvPr/>
          </p:nvCxnSpPr>
          <p:spPr bwMode="auto">
            <a:xfrm rot="10800000" flipV="1">
              <a:off x="4000496" y="3071810"/>
              <a:ext cx="1357322" cy="1000132"/>
            </a:xfrm>
            <a:prstGeom prst="line">
              <a:avLst/>
            </a:prstGeom>
            <a:noFill/>
            <a:ln w="38100" algn="ctr">
              <a:solidFill>
                <a:srgbClr val="7030A0"/>
              </a:solidFill>
              <a:prstDash val="dash"/>
              <a:round/>
              <a:headEnd/>
              <a:tailEnd/>
            </a:ln>
            <a:extLst>
              <a:ext uri="{909E8E84-426E-40DD-AFC4-6F175D3DCCD1}">
                <a14:hiddenFill xmlns:a14="http://schemas.microsoft.com/office/drawing/2010/main">
                  <a:noFill/>
                </a14:hiddenFill>
              </a:ext>
            </a:extLst>
          </p:spPr>
        </p:cxnSp>
      </p:grpSp>
      <p:sp>
        <p:nvSpPr>
          <p:cNvPr id="2141232" name="Rectangle 48"/>
          <p:cNvSpPr>
            <a:spLocks noChangeArrowheads="1"/>
          </p:cNvSpPr>
          <p:nvPr/>
        </p:nvSpPr>
        <p:spPr bwMode="auto">
          <a:xfrm>
            <a:off x="3663950" y="3541713"/>
            <a:ext cx="3603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500" b="1">
                <a:solidFill>
                  <a:srgbClr val="292934"/>
                </a:solidFill>
                <a:cs typeface="Arial" pitchFamily="34" charset="0"/>
              </a:rPr>
              <a:t>A</a:t>
            </a:r>
          </a:p>
        </p:txBody>
      </p:sp>
      <p:sp>
        <p:nvSpPr>
          <p:cNvPr id="2141233" name="Rectangle 49"/>
          <p:cNvSpPr>
            <a:spLocks noChangeArrowheads="1"/>
          </p:cNvSpPr>
          <p:nvPr/>
        </p:nvSpPr>
        <p:spPr bwMode="auto">
          <a:xfrm>
            <a:off x="5260975" y="2906713"/>
            <a:ext cx="3603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500" b="1">
                <a:solidFill>
                  <a:srgbClr val="292934"/>
                </a:solidFill>
                <a:cs typeface="Arial" pitchFamily="34" charset="0"/>
              </a:rPr>
              <a:t>B</a:t>
            </a:r>
          </a:p>
        </p:txBody>
      </p:sp>
      <p:sp>
        <p:nvSpPr>
          <p:cNvPr id="2141234" name="Text Box 50"/>
          <p:cNvSpPr txBox="1">
            <a:spLocks noChangeArrowheads="1"/>
          </p:cNvSpPr>
          <p:nvPr/>
        </p:nvSpPr>
        <p:spPr bwMode="auto">
          <a:xfrm>
            <a:off x="6553200" y="685800"/>
            <a:ext cx="1952625" cy="336550"/>
          </a:xfrm>
          <a:prstGeom prst="rect">
            <a:avLst/>
          </a:prstGeom>
          <a:noFill/>
          <a:ln>
            <a:noFill/>
          </a:ln>
          <a:effectLst/>
          <a:extLst>
            <a:ext uri="{909E8E84-426E-40DD-AFC4-6F175D3DCCD1}">
              <a14:hiddenFill xmlns:a14="http://schemas.microsoft.com/office/drawing/2010/main">
                <a:solidFill>
                  <a:srgbClr val="00FFFF">
                    <a:alpha val="50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spcBef>
                <a:spcPct val="20000"/>
              </a:spcBef>
            </a:pPr>
            <a:r>
              <a:rPr lang="en-US" altLang="zh-CN" sz="1600" i="1">
                <a:solidFill>
                  <a:srgbClr val="0000FF"/>
                </a:solidFill>
                <a:latin typeface="Tahoma" pitchFamily="34" charset="0"/>
                <a:cs typeface="Arial" pitchFamily="34" charset="0"/>
              </a:rPr>
              <a:t>(Chen and Ji, 2009)</a:t>
            </a:r>
          </a:p>
        </p:txBody>
      </p:sp>
      <p:sp>
        <p:nvSpPr>
          <p:cNvPr id="20485" name="Rectangle 7"/>
          <p:cNvSpPr>
            <a:spLocks noChangeArrowheads="1"/>
          </p:cNvSpPr>
          <p:nvPr/>
        </p:nvSpPr>
        <p:spPr bwMode="auto">
          <a:xfrm>
            <a:off x="609600" y="5334000"/>
            <a:ext cx="8001000" cy="2154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spcBef>
                <a:spcPct val="20000"/>
              </a:spcBef>
              <a:buClr>
                <a:srgbClr val="93A299"/>
              </a:buClr>
              <a:buSzPct val="65000"/>
              <a:buFont typeface="Wingdings" pitchFamily="2" charset="2"/>
              <a:buChar char="n"/>
            </a:pPr>
            <a:r>
              <a:rPr lang="en-US" altLang="zh-CN" sz="1400">
                <a:solidFill>
                  <a:srgbClr val="0000FF"/>
                </a:solidFill>
                <a:cs typeface="Arial" pitchFamily="34" charset="0"/>
              </a:rPr>
              <a:t>Bootstrapping: n=1:  </a:t>
            </a:r>
            <a:r>
              <a:rPr lang="en-US" altLang="zh-CN" sz="1200">
                <a:solidFill>
                  <a:srgbClr val="292934"/>
                </a:solidFill>
                <a:cs typeface="Arial" pitchFamily="34" charset="0"/>
              </a:rPr>
              <a:t>trust yourself and teach yourself </a:t>
            </a:r>
          </a:p>
          <a:p>
            <a:pPr marL="342900" indent="-342900" defTabSz="914400">
              <a:spcBef>
                <a:spcPct val="20000"/>
              </a:spcBef>
              <a:buClr>
                <a:srgbClr val="93A299"/>
              </a:buClr>
              <a:buSzPct val="65000"/>
              <a:buFont typeface="Wingdings" pitchFamily="2" charset="2"/>
              <a:buChar char="n"/>
            </a:pPr>
            <a:r>
              <a:rPr lang="en-US" altLang="zh-CN" sz="1400">
                <a:solidFill>
                  <a:srgbClr val="0000FF"/>
                </a:solidFill>
                <a:cs typeface="Arial" pitchFamily="34" charset="0"/>
              </a:rPr>
              <a:t>Co-training: n=2 (Blum and Mitchell,1998)</a:t>
            </a:r>
          </a:p>
          <a:p>
            <a:pPr marL="669925" lvl="1" indent="-325438" defTabSz="914400">
              <a:spcBef>
                <a:spcPct val="20000"/>
              </a:spcBef>
              <a:buClr>
                <a:srgbClr val="AD8F67"/>
              </a:buClr>
              <a:buSzPct val="120000"/>
              <a:buFont typeface="Arial" pitchFamily="34" charset="0"/>
              <a:buChar char="•"/>
            </a:pPr>
            <a:r>
              <a:rPr lang="en-US" altLang="zh-CN" sz="1200">
                <a:solidFill>
                  <a:srgbClr val="292934"/>
                </a:solidFill>
                <a:cs typeface="Arial" pitchFamily="34" charset="0"/>
              </a:rPr>
              <a:t>the two views are individually </a:t>
            </a:r>
            <a:r>
              <a:rPr lang="en-US" altLang="zh-CN" sz="1200" b="1">
                <a:solidFill>
                  <a:srgbClr val="0350FB"/>
                </a:solidFill>
                <a:cs typeface="Arial" pitchFamily="34" charset="0"/>
              </a:rPr>
              <a:t>sufficient</a:t>
            </a:r>
            <a:r>
              <a:rPr lang="en-US" altLang="zh-CN" sz="1200">
                <a:solidFill>
                  <a:srgbClr val="292934"/>
                </a:solidFill>
                <a:cs typeface="Arial" pitchFamily="34" charset="0"/>
              </a:rPr>
              <a:t> for classification</a:t>
            </a:r>
          </a:p>
          <a:p>
            <a:pPr marL="669925" lvl="1" indent="-325438" defTabSz="914400">
              <a:spcBef>
                <a:spcPct val="20000"/>
              </a:spcBef>
              <a:buClr>
                <a:srgbClr val="AD8F67"/>
              </a:buClr>
              <a:buSzPct val="120000"/>
              <a:buFont typeface="Arial" pitchFamily="34" charset="0"/>
              <a:buChar char="•"/>
            </a:pPr>
            <a:r>
              <a:rPr lang="en-US" altLang="zh-CN" sz="1200">
                <a:solidFill>
                  <a:srgbClr val="292934"/>
                </a:solidFill>
                <a:cs typeface="Arial" pitchFamily="34" charset="0"/>
              </a:rPr>
              <a:t>the two views are conditionally </a:t>
            </a:r>
            <a:r>
              <a:rPr lang="en-US" altLang="zh-CN" sz="1200" b="1">
                <a:solidFill>
                  <a:srgbClr val="0350FB"/>
                </a:solidFill>
                <a:cs typeface="Arial" pitchFamily="34" charset="0"/>
              </a:rPr>
              <a:t>independent</a:t>
            </a:r>
            <a:r>
              <a:rPr lang="en-US" altLang="zh-CN" sz="1200">
                <a:solidFill>
                  <a:srgbClr val="292934"/>
                </a:solidFill>
                <a:cs typeface="Arial" pitchFamily="34" charset="0"/>
              </a:rPr>
              <a:t> given the class</a:t>
            </a:r>
          </a:p>
          <a:p>
            <a:pPr marL="342900" indent="-342900" defTabSz="914400">
              <a:spcBef>
                <a:spcPct val="20000"/>
              </a:spcBef>
              <a:buClr>
                <a:srgbClr val="93A299"/>
              </a:buClr>
              <a:buSzPct val="65000"/>
              <a:buFont typeface="Wingdings" pitchFamily="2" charset="2"/>
              <a:buNone/>
            </a:pPr>
            <a:endParaRPr lang="en-US" altLang="zh-CN">
              <a:solidFill>
                <a:srgbClr val="292934"/>
              </a:solidFill>
              <a:cs typeface="Arial" pitchFamily="34" charset="0"/>
            </a:endParaRPr>
          </a:p>
          <a:p>
            <a:pPr marL="342900" indent="-342900" defTabSz="914400">
              <a:spcBef>
                <a:spcPct val="20000"/>
              </a:spcBef>
              <a:buClr>
                <a:srgbClr val="93A299"/>
              </a:buClr>
              <a:buSzPct val="65000"/>
              <a:buFont typeface="Wingdings" pitchFamily="2" charset="2"/>
              <a:buNone/>
            </a:pPr>
            <a:r>
              <a:rPr lang="en-US" altLang="zh-CN" sz="3000">
                <a:solidFill>
                  <a:srgbClr val="292934"/>
                </a:solidFill>
                <a:cs typeface="Arial" pitchFamily="34" charset="0"/>
              </a:rPr>
              <a:t>	</a:t>
            </a:r>
          </a:p>
        </p:txBody>
      </p:sp>
      <p:sp>
        <p:nvSpPr>
          <p:cNvPr id="52" name="TextBox 51"/>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89901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4C62EDD-82DD-45B5-B41E-A57A28AEE57C}" type="slidenum">
              <a:rPr lang="en-US" altLang="zh-CN"/>
              <a:pPr/>
              <a:t>39</a:t>
            </a:fld>
            <a:endParaRPr lang="en-US" altLang="zh-CN"/>
          </a:p>
        </p:txBody>
      </p:sp>
      <p:sp>
        <p:nvSpPr>
          <p:cNvPr id="1924098" name="标题 1"/>
          <p:cNvSpPr>
            <a:spLocks noGrp="1"/>
          </p:cNvSpPr>
          <p:nvPr>
            <p:ph type="title" idx="4294967295"/>
          </p:nvPr>
        </p:nvSpPr>
        <p:spPr>
          <a:xfrm>
            <a:off x="985838" y="214313"/>
            <a:ext cx="8229600" cy="1139825"/>
          </a:xfrm>
        </p:spPr>
        <p:txBody>
          <a:bodyPr anchor="t"/>
          <a:lstStyle/>
          <a:p>
            <a:r>
              <a:rPr lang="en-US" altLang="zh-CN"/>
              <a:t>Cross-lingual Projection</a:t>
            </a:r>
          </a:p>
        </p:txBody>
      </p:sp>
      <p:sp>
        <p:nvSpPr>
          <p:cNvPr id="1924099" name="内容占位符 2"/>
          <p:cNvSpPr>
            <a:spLocks noGrp="1"/>
          </p:cNvSpPr>
          <p:nvPr>
            <p:ph idx="4294967295"/>
          </p:nvPr>
        </p:nvSpPr>
        <p:spPr>
          <a:xfrm>
            <a:off x="457200" y="1608138"/>
            <a:ext cx="8686800" cy="4530725"/>
          </a:xfrm>
        </p:spPr>
        <p:txBody>
          <a:bodyPr/>
          <a:lstStyle/>
          <a:p>
            <a:r>
              <a:rPr lang="en-US" altLang="zh-CN" sz="1900"/>
              <a:t>A key </a:t>
            </a:r>
            <a:r>
              <a:rPr lang="en-US" altLang="zh-CN" sz="1900">
                <a:solidFill>
                  <a:srgbClr val="FF0000"/>
                </a:solidFill>
              </a:rPr>
              <a:t>operation</a:t>
            </a:r>
            <a:r>
              <a:rPr lang="en-US" altLang="zh-CN" sz="1900"/>
              <a:t> in the cross-lingual co-training algorithm</a:t>
            </a:r>
          </a:p>
          <a:p>
            <a:r>
              <a:rPr lang="en-US" altLang="zh-CN" sz="1900"/>
              <a:t>In our case, project the </a:t>
            </a:r>
            <a:r>
              <a:rPr lang="en-US" altLang="zh-CN" sz="1900">
                <a:solidFill>
                  <a:srgbClr val="FF0000"/>
                </a:solidFill>
              </a:rPr>
              <a:t>triggers</a:t>
            </a:r>
            <a:r>
              <a:rPr lang="en-US" altLang="zh-CN" sz="1900"/>
              <a:t> and the </a:t>
            </a:r>
            <a:r>
              <a:rPr lang="en-US" altLang="zh-CN" sz="1900">
                <a:solidFill>
                  <a:srgbClr val="FF0000"/>
                </a:solidFill>
              </a:rPr>
              <a:t>arguments</a:t>
            </a:r>
            <a:r>
              <a:rPr lang="en-US" altLang="zh-CN" sz="1900"/>
              <a:t> from one language into the other language according to the alignment information provided by bitexts.</a:t>
            </a:r>
          </a:p>
          <a:p>
            <a:pPr>
              <a:buFont typeface="Wingdings" pitchFamily="2" charset="2"/>
              <a:buNone/>
            </a:pPr>
            <a:endParaRPr lang="en-US" altLang="zh-CN" sz="1900"/>
          </a:p>
          <a:p>
            <a:pPr>
              <a:buFont typeface="Wingdings" pitchFamily="2" charset="2"/>
              <a:buNone/>
            </a:pPr>
            <a:r>
              <a:rPr lang="en-US" altLang="zh-CN" sz="1900"/>
              <a:t>		</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1309023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Review of Übung</a:t>
            </a:r>
            <a:endParaRPr lang="de-DE" dirty="0"/>
          </a:p>
        </p:txBody>
      </p:sp>
      <p:sp>
        <p:nvSpPr>
          <p:cNvPr id="3" name="Content Placeholder 2"/>
          <p:cNvSpPr>
            <a:spLocks noGrp="1"/>
          </p:cNvSpPr>
          <p:nvPr>
            <p:ph idx="1"/>
          </p:nvPr>
        </p:nvSpPr>
        <p:spPr/>
        <p:txBody>
          <a:bodyPr>
            <a:normAutofit fontScale="85000" lnSpcReduction="10000"/>
          </a:bodyPr>
          <a:lstStyle/>
          <a:p>
            <a:endParaRPr lang="de-DE" dirty="0" smtClean="0"/>
          </a:p>
          <a:p>
            <a:r>
              <a:rPr lang="de-DE" dirty="0" smtClean="0"/>
              <a:t>In the Übung last week, we used the open source machine learning package Wapiti</a:t>
            </a:r>
          </a:p>
          <a:p>
            <a:r>
              <a:rPr lang="de-DE" dirty="0" smtClean="0"/>
              <a:t>We worked on a binary learning task: finding &lt;stime&gt; tags</a:t>
            </a:r>
          </a:p>
          <a:p>
            <a:r>
              <a:rPr lang="de-DE" dirty="0" smtClean="0"/>
              <a:t>We looked at:</a:t>
            </a:r>
          </a:p>
          <a:p>
            <a:pPr lvl="1"/>
            <a:r>
              <a:rPr lang="de-DE" dirty="0" smtClean="0"/>
              <a:t>Basic setup (compiling Wapiti, </a:t>
            </a:r>
            <a:r>
              <a:rPr lang="de-DE" dirty="0" smtClean="0"/>
              <a:t>create sa-tagged directory) – "make prep"</a:t>
            </a:r>
            <a:endParaRPr lang="de-DE" dirty="0" smtClean="0"/>
          </a:p>
          <a:p>
            <a:pPr lvl="1"/>
            <a:r>
              <a:rPr lang="de-DE" dirty="0" smtClean="0"/>
              <a:t>How to run experiments (train, development, test</a:t>
            </a:r>
            <a:r>
              <a:rPr lang="de-DE" dirty="0" smtClean="0"/>
              <a:t>) – "make"</a:t>
            </a:r>
            <a:endParaRPr lang="de-DE" dirty="0" smtClean="0"/>
          </a:p>
          <a:p>
            <a:pPr lvl="1"/>
            <a:r>
              <a:rPr lang="de-DE" dirty="0" smtClean="0"/>
              <a:t>Basic feature extraction </a:t>
            </a:r>
            <a:r>
              <a:rPr lang="de-DE" dirty="0" smtClean="0"/>
              <a:t>code "extract_003.pl"</a:t>
            </a:r>
            <a:endParaRPr lang="de-DE" dirty="0" smtClean="0"/>
          </a:p>
          <a:p>
            <a:pPr lvl="1"/>
            <a:r>
              <a:rPr lang="de-DE" dirty="0" smtClean="0"/>
              <a:t>Wapiti pattern </a:t>
            </a:r>
            <a:r>
              <a:rPr lang="de-DE" dirty="0" smtClean="0"/>
              <a:t>files "unigram_bigram_pattern.txt"</a:t>
            </a:r>
            <a:endParaRPr lang="de-DE" dirty="0" smtClean="0"/>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4</a:t>
            </a:fld>
            <a:endParaRPr lang="en-US"/>
          </a:p>
        </p:txBody>
      </p:sp>
    </p:spTree>
    <p:extLst>
      <p:ext uri="{BB962C8B-B14F-4D97-AF65-F5344CB8AC3E}">
        <p14:creationId xmlns:p14="http://schemas.microsoft.com/office/powerpoint/2010/main" val="1076112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F32C570-7738-4CDB-B692-1B727989CF0F}" type="slidenum">
              <a:rPr lang="en-US" altLang="zh-CN"/>
              <a:pPr/>
              <a:t>40</a:t>
            </a:fld>
            <a:endParaRPr lang="en-US" altLang="zh-CN"/>
          </a:p>
        </p:txBody>
      </p:sp>
      <p:sp>
        <p:nvSpPr>
          <p:cNvPr id="1926146" name="Rectangle 2"/>
          <p:cNvSpPr>
            <a:spLocks noGrp="1" noChangeArrowheads="1"/>
          </p:cNvSpPr>
          <p:nvPr>
            <p:ph type="title" idx="4294967295"/>
          </p:nvPr>
        </p:nvSpPr>
        <p:spPr>
          <a:xfrm>
            <a:off x="985838" y="214313"/>
            <a:ext cx="8229600" cy="1139825"/>
          </a:xfrm>
        </p:spPr>
        <p:txBody>
          <a:bodyPr anchor="t"/>
          <a:lstStyle/>
          <a:p>
            <a:r>
              <a:rPr lang="en-US" altLang="zh-CN"/>
              <a:t>Experiments (Chen and Ji, 2009)</a:t>
            </a:r>
          </a:p>
        </p:txBody>
      </p:sp>
      <p:sp>
        <p:nvSpPr>
          <p:cNvPr id="1926147" name="Rectangle 3"/>
          <p:cNvSpPr>
            <a:spLocks noGrp="1" noChangeArrowheads="1"/>
          </p:cNvSpPr>
          <p:nvPr>
            <p:ph type="body" idx="4294967295"/>
          </p:nvPr>
        </p:nvSpPr>
        <p:spPr>
          <a:xfrm>
            <a:off x="666750" y="1539875"/>
            <a:ext cx="8462963" cy="4530725"/>
          </a:xfrm>
        </p:spPr>
        <p:txBody>
          <a:bodyPr/>
          <a:lstStyle/>
          <a:p>
            <a:pPr>
              <a:buFont typeface="Wingdings" pitchFamily="2" charset="2"/>
              <a:buNone/>
            </a:pPr>
            <a:r>
              <a:rPr lang="en-US" altLang="zh-CN" sz="2400"/>
              <a:t>Data </a:t>
            </a:r>
          </a:p>
          <a:p>
            <a:r>
              <a:rPr lang="en-US" altLang="zh-CN" sz="2400"/>
              <a:t>ACE 2005 corpus</a:t>
            </a:r>
          </a:p>
          <a:p>
            <a:pPr marL="669925" lvl="1" indent="-325438">
              <a:buSzPct val="120000"/>
              <a:buFontTx/>
              <a:buChar char="•"/>
            </a:pPr>
            <a:r>
              <a:rPr lang="en-US" altLang="zh-CN" sz="2200"/>
              <a:t>560 English documents </a:t>
            </a:r>
          </a:p>
          <a:p>
            <a:pPr marL="669925" lvl="1" indent="-325438">
              <a:buSzPct val="120000"/>
              <a:buFontTx/>
              <a:buChar char="•"/>
            </a:pPr>
            <a:r>
              <a:rPr lang="en-US" altLang="zh-CN" sz="2200"/>
              <a:t>633 Chinese documents </a:t>
            </a:r>
          </a:p>
          <a:p>
            <a:pPr marL="669925" lvl="1" indent="-325438">
              <a:buSzPct val="120000"/>
              <a:buFont typeface="Wingdings" pitchFamily="2" charset="2"/>
              <a:buNone/>
            </a:pPr>
            <a:endParaRPr lang="en-US" altLang="zh-CN" sz="2200"/>
          </a:p>
          <a:p>
            <a:r>
              <a:rPr lang="en-US" altLang="zh-CN" sz="2400"/>
              <a:t>LDC Chinese Treebank English Parallel corpus </a:t>
            </a:r>
          </a:p>
          <a:p>
            <a:pPr marL="669925" lvl="1" indent="-325438">
              <a:buSzPct val="120000"/>
              <a:buFontTx/>
              <a:buChar char="•"/>
            </a:pPr>
            <a:r>
              <a:rPr lang="en-US" altLang="zh-CN" sz="2200"/>
              <a:t>159 bitexts with manual alignment</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0988489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2AE5AE24-6D5D-4BE7-BA9F-B0841B7591CB}" type="slidenum">
              <a:rPr lang="en-US" altLang="zh-CN"/>
              <a:pPr/>
              <a:t>41</a:t>
            </a:fld>
            <a:endParaRPr lang="en-US" altLang="zh-CN"/>
          </a:p>
        </p:txBody>
      </p:sp>
      <p:sp>
        <p:nvSpPr>
          <p:cNvPr id="1934338" name="Rectangle 2"/>
          <p:cNvSpPr>
            <a:spLocks noGrp="1" noChangeArrowheads="1"/>
          </p:cNvSpPr>
          <p:nvPr>
            <p:ph type="title" idx="4294967295"/>
          </p:nvPr>
        </p:nvSpPr>
        <p:spPr>
          <a:xfrm>
            <a:off x="985838" y="214313"/>
            <a:ext cx="8229600" cy="1139825"/>
          </a:xfrm>
        </p:spPr>
        <p:txBody>
          <a:bodyPr anchor="t"/>
          <a:lstStyle/>
          <a:p>
            <a:r>
              <a:rPr lang="en-US" altLang="zh-CN"/>
              <a:t>Experiment results</a:t>
            </a:r>
          </a:p>
        </p:txBody>
      </p:sp>
      <p:sp>
        <p:nvSpPr>
          <p:cNvPr id="1934339" name="Rectangle 5"/>
          <p:cNvSpPr>
            <a:spLocks noChangeArrowheads="1"/>
          </p:cNvSpPr>
          <p:nvPr/>
        </p:nvSpPr>
        <p:spPr bwMode="auto">
          <a:xfrm>
            <a:off x="1052513" y="5229225"/>
            <a:ext cx="26177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Self-training, and Co-training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(English- labeled &amp; Combined-labeled)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for Trigger Labeling</a:t>
            </a:r>
          </a:p>
        </p:txBody>
      </p:sp>
      <p:sp>
        <p:nvSpPr>
          <p:cNvPr id="1934340" name="Rectangle 7"/>
          <p:cNvSpPr>
            <a:spLocks noChangeArrowheads="1"/>
          </p:cNvSpPr>
          <p:nvPr/>
        </p:nvSpPr>
        <p:spPr bwMode="auto">
          <a:xfrm>
            <a:off x="5732463" y="5157788"/>
            <a:ext cx="26177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Self-training, and Co-training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(English- labeled &amp; Combined-labeled)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for Argument Labeling</a:t>
            </a:r>
          </a:p>
        </p:txBody>
      </p:sp>
      <p:pic>
        <p:nvPicPr>
          <p:cNvPr id="1934344"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28750"/>
            <a:ext cx="4143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4345"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71625"/>
            <a:ext cx="42862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67567021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4AC2FAF-C53E-425B-875F-949D4F891C53}" type="slidenum">
              <a:rPr lang="en-US" altLang="zh-CN"/>
              <a:pPr/>
              <a:t>42</a:t>
            </a:fld>
            <a:endParaRPr lang="en-US" altLang="zh-CN"/>
          </a:p>
        </p:txBody>
      </p:sp>
      <p:sp>
        <p:nvSpPr>
          <p:cNvPr id="1936386" name="Rectangle 2"/>
          <p:cNvSpPr>
            <a:spLocks noGrp="1" noChangeArrowheads="1"/>
          </p:cNvSpPr>
          <p:nvPr>
            <p:ph type="title" idx="4294967295"/>
          </p:nvPr>
        </p:nvSpPr>
        <p:spPr>
          <a:xfrm>
            <a:off x="985838" y="214313"/>
            <a:ext cx="8229600" cy="1139825"/>
          </a:xfrm>
        </p:spPr>
        <p:txBody>
          <a:bodyPr anchor="t"/>
          <a:lstStyle/>
          <a:p>
            <a:r>
              <a:rPr lang="en-US" altLang="zh-CN"/>
              <a:t>Analysis</a:t>
            </a:r>
          </a:p>
        </p:txBody>
      </p:sp>
      <p:sp>
        <p:nvSpPr>
          <p:cNvPr id="1936387" name="Rectangle 3"/>
          <p:cNvSpPr>
            <a:spLocks noGrp="1" noChangeArrowheads="1"/>
          </p:cNvSpPr>
          <p:nvPr>
            <p:ph type="body" idx="4294967295"/>
          </p:nvPr>
        </p:nvSpPr>
        <p:spPr>
          <a:xfrm>
            <a:off x="468313" y="1844675"/>
            <a:ext cx="8229600" cy="4530725"/>
          </a:xfrm>
        </p:spPr>
        <p:txBody>
          <a:bodyPr/>
          <a:lstStyle/>
          <a:p>
            <a:pPr>
              <a:lnSpc>
                <a:spcPct val="90000"/>
              </a:lnSpc>
            </a:pPr>
            <a:r>
              <a:rPr lang="en-US" altLang="zh-CN" sz="2200">
                <a:solidFill>
                  <a:schemeClr val="accent2"/>
                </a:solidFill>
              </a:rPr>
              <a:t>Self-training</a:t>
            </a:r>
            <a:r>
              <a:rPr lang="en-US" altLang="zh-CN" sz="2200"/>
              <a:t>: a little gain of </a:t>
            </a:r>
            <a:r>
              <a:rPr lang="en-US" altLang="zh-CN" sz="2200">
                <a:solidFill>
                  <a:schemeClr val="hlink"/>
                </a:solidFill>
              </a:rPr>
              <a:t>0.4%</a:t>
            </a:r>
            <a:r>
              <a:rPr lang="en-US" altLang="zh-CN" sz="2200"/>
              <a:t> above the baseline for trigger labeling and a </a:t>
            </a:r>
            <a:r>
              <a:rPr lang="en-US" altLang="zh-CN" sz="2200">
                <a:solidFill>
                  <a:schemeClr val="hlink"/>
                </a:solidFill>
              </a:rPr>
              <a:t>loss</a:t>
            </a:r>
            <a:r>
              <a:rPr lang="en-US" altLang="zh-CN" sz="2200"/>
              <a:t> of </a:t>
            </a:r>
            <a:r>
              <a:rPr lang="en-US" altLang="zh-CN" sz="2200">
                <a:solidFill>
                  <a:schemeClr val="hlink"/>
                </a:solidFill>
              </a:rPr>
              <a:t>0.1%</a:t>
            </a:r>
            <a:r>
              <a:rPr lang="en-US" altLang="zh-CN" sz="2200"/>
              <a:t> below the baseline for argument labeling. The deterioration tendency of the self-training curve indicates that entity extraction errors do have counteractive impacts on argument labeling.</a:t>
            </a:r>
            <a:br>
              <a:rPr lang="en-US" altLang="zh-CN" sz="2200"/>
            </a:br>
            <a:endParaRPr lang="en-US" altLang="zh-CN" sz="2200"/>
          </a:p>
          <a:p>
            <a:pPr>
              <a:lnSpc>
                <a:spcPct val="90000"/>
              </a:lnSpc>
            </a:pPr>
            <a:r>
              <a:rPr lang="en-US" altLang="zh-CN" sz="2300">
                <a:solidFill>
                  <a:schemeClr val="accent2"/>
                </a:solidFill>
              </a:rPr>
              <a:t>Trust-English method</a:t>
            </a:r>
            <a:r>
              <a:rPr lang="en-US" altLang="zh-CN" sz="2200"/>
              <a:t>: a gain of 1.7% for trigger labeling and 0.7% for argument labeling. </a:t>
            </a:r>
            <a:br>
              <a:rPr lang="en-US" altLang="zh-CN" sz="2200"/>
            </a:br>
            <a:endParaRPr lang="en-US" altLang="zh-CN" sz="2200"/>
          </a:p>
          <a:p>
            <a:pPr>
              <a:lnSpc>
                <a:spcPct val="90000"/>
              </a:lnSpc>
            </a:pPr>
            <a:r>
              <a:rPr lang="en-US" altLang="zh-CN" sz="2300">
                <a:solidFill>
                  <a:schemeClr val="accent2"/>
                </a:solidFill>
              </a:rPr>
              <a:t>Combination method</a:t>
            </a:r>
            <a:r>
              <a:rPr lang="en-US" altLang="zh-CN" sz="2200"/>
              <a:t>: a gain of 3.1% for trigger labeling and 2.1% for argument labeling. </a:t>
            </a:r>
          </a:p>
          <a:p>
            <a:pPr>
              <a:lnSpc>
                <a:spcPct val="90000"/>
              </a:lnSpc>
              <a:buFont typeface="Wingdings" pitchFamily="2" charset="2"/>
              <a:buNone/>
            </a:pPr>
            <a:r>
              <a:rPr lang="en-US" altLang="zh-CN" sz="2200"/>
              <a:t>	The third method outperforms the second method.</a:t>
            </a:r>
          </a:p>
          <a:p>
            <a:pPr>
              <a:lnSpc>
                <a:spcPct val="90000"/>
              </a:lnSpc>
              <a:buFont typeface="Wingdings" pitchFamily="2" charset="2"/>
              <a:buNone/>
            </a:pPr>
            <a:endParaRPr lang="en-US" altLang="zh-CN" sz="2200"/>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74128910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Slides</a:t>
            </a:r>
            <a:endParaRPr lang="de-DE" dirty="0"/>
          </a:p>
        </p:txBody>
      </p:sp>
      <p:sp>
        <p:nvSpPr>
          <p:cNvPr id="3" name="Content Placeholder 2"/>
          <p:cNvSpPr>
            <a:spLocks noGrp="1"/>
          </p:cNvSpPr>
          <p:nvPr>
            <p:ph idx="1"/>
          </p:nvPr>
        </p:nvSpPr>
        <p:spPr/>
        <p:txBody>
          <a:bodyPr/>
          <a:lstStyle/>
          <a:p>
            <a:r>
              <a:rPr lang="de-DE" dirty="0" smtClean="0"/>
              <a:t>The slides for event </a:t>
            </a:r>
            <a:r>
              <a:rPr lang="de-DE" smtClean="0"/>
              <a:t>extraction are </a:t>
            </a:r>
            <a:r>
              <a:rPr lang="de-DE" dirty="0" smtClean="0"/>
              <a:t>from Heng Ji, who is a IE researcher at RPI</a:t>
            </a:r>
          </a:p>
        </p:txBody>
      </p:sp>
      <p:sp>
        <p:nvSpPr>
          <p:cNvPr id="4" name="Slide Number Placeholder 3"/>
          <p:cNvSpPr>
            <a:spLocks noGrp="1"/>
          </p:cNvSpPr>
          <p:nvPr>
            <p:ph type="sldNum" sz="quarter" idx="12"/>
          </p:nvPr>
        </p:nvSpPr>
        <p:spPr/>
        <p:txBody>
          <a:bodyPr/>
          <a:lstStyle/>
          <a:p>
            <a:fld id="{0FF99FDA-7688-A048-8C34-55AD89F558E4}" type="slidenum">
              <a:rPr lang="en-US" smtClean="0"/>
              <a:pPr/>
              <a:t>43</a:t>
            </a:fld>
            <a:endParaRPr lang="en-US"/>
          </a:p>
        </p:txBody>
      </p:sp>
    </p:spTree>
    <p:extLst>
      <p:ext uri="{BB962C8B-B14F-4D97-AF65-F5344CB8AC3E}">
        <p14:creationId xmlns:p14="http://schemas.microsoft.com/office/powerpoint/2010/main" val="45593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Event extraction is an interesting topic which has recently started to undergo significant changes</a:t>
            </a:r>
          </a:p>
          <a:p>
            <a:pPr lvl="1"/>
            <a:r>
              <a:rPr lang="de-DE" dirty="0" smtClean="0"/>
              <a:t>In these slides we talked about cross-document reference</a:t>
            </a:r>
          </a:p>
          <a:p>
            <a:pPr lvl="1"/>
            <a:r>
              <a:rPr lang="de-DE" dirty="0" smtClean="0"/>
              <a:t>One can go further and include the web and/or ontologies (next lecture)</a:t>
            </a:r>
          </a:p>
          <a:p>
            <a:r>
              <a:rPr lang="de-DE" dirty="0" smtClean="0"/>
              <a:t>It is a very difficult problem but clearly necessary if we want to reason about changes of state, rather than facts that hold over long periods of time</a:t>
            </a:r>
          </a:p>
          <a:p>
            <a:endParaRPr lang="de-DE" dirty="0" smtClean="0"/>
          </a:p>
          <a:p>
            <a:endParaRPr lang="de-DE" dirty="0" smtClean="0"/>
          </a:p>
          <a:p>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44</a:t>
            </a:fld>
            <a:endParaRPr lang="en-US"/>
          </a:p>
        </p:txBody>
      </p:sp>
    </p:spTree>
    <p:extLst>
      <p:ext uri="{BB962C8B-B14F-4D97-AF65-F5344CB8AC3E}">
        <p14:creationId xmlns:p14="http://schemas.microsoft.com/office/powerpoint/2010/main" val="2737915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45</a:t>
            </a:fld>
            <a:endParaRPr lang="en-US"/>
          </a:p>
        </p:txBody>
      </p:sp>
    </p:spTree>
    <p:extLst>
      <p:ext uri="{BB962C8B-B14F-4D97-AF65-F5344CB8AC3E}">
        <p14:creationId xmlns:p14="http://schemas.microsoft.com/office/powerpoint/2010/main" val="383076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23593"/>
          </a:xfrm>
        </p:spPr>
        <p:txBody>
          <a:bodyPr>
            <a:normAutofit fontScale="90000"/>
          </a:bodyPr>
          <a:lstStyle/>
          <a:p>
            <a:pPr lvl="0"/>
            <a:r>
              <a:rPr lang="de-DE" dirty="0" smtClean="0"/>
              <a:t>How to run experiments (train, development, test)</a:t>
            </a:r>
            <a:endParaRPr lang="de-DE" dirty="0"/>
          </a:p>
        </p:txBody>
      </p:sp>
      <p:sp>
        <p:nvSpPr>
          <p:cNvPr id="3" name="Content Placeholder 2"/>
          <p:cNvSpPr>
            <a:spLocks noGrp="1"/>
          </p:cNvSpPr>
          <p:nvPr>
            <p:ph idx="1"/>
          </p:nvPr>
        </p:nvSpPr>
        <p:spPr>
          <a:xfrm>
            <a:off x="457200" y="1330135"/>
            <a:ext cx="8229600" cy="4964313"/>
          </a:xfrm>
        </p:spPr>
        <p:txBody>
          <a:bodyPr>
            <a:normAutofit/>
          </a:bodyPr>
          <a:lstStyle/>
          <a:p>
            <a:pPr lvl="0"/>
            <a:r>
              <a:rPr lang="de-DE" dirty="0" smtClean="0"/>
              <a:t>Ideally </a:t>
            </a:r>
            <a:r>
              <a:rPr lang="de-DE" dirty="0" smtClean="0"/>
              <a:t>you should run shell scripts like this:</a:t>
            </a:r>
          </a:p>
          <a:p>
            <a:pPr marL="457200" lvl="1" indent="0">
              <a:buNone/>
            </a:pPr>
            <a:r>
              <a:rPr lang="de-DE" dirty="0" smtClean="0"/>
              <a:t>      bash myscript.sh &gt;&amp; myscript.sh.log</a:t>
            </a:r>
          </a:p>
          <a:p>
            <a:r>
              <a:rPr lang="de-DE" dirty="0" smtClean="0"/>
              <a:t>This saves the output into a log file (I always do this, and none of my scripts take parameters</a:t>
            </a:r>
            <a:r>
              <a:rPr lang="de-DE" dirty="0" smtClean="0"/>
              <a:t>)</a:t>
            </a:r>
          </a:p>
          <a:p>
            <a:pPr lvl="1"/>
            <a:r>
              <a:rPr lang="de-DE" dirty="0" smtClean="0"/>
              <a:t>Even better would be to have the extractor print version numbers (and maybe use source control)</a:t>
            </a:r>
          </a:p>
        </p:txBody>
      </p:sp>
      <p:sp>
        <p:nvSpPr>
          <p:cNvPr id="4" name="Slide Number Placeholder 3"/>
          <p:cNvSpPr>
            <a:spLocks noGrp="1"/>
          </p:cNvSpPr>
          <p:nvPr>
            <p:ph type="sldNum" sz="quarter" idx="12"/>
          </p:nvPr>
        </p:nvSpPr>
        <p:spPr/>
        <p:txBody>
          <a:bodyPr/>
          <a:lstStyle/>
          <a:p>
            <a:fld id="{0FF99FDA-7688-A048-8C34-55AD89F558E4}" type="slidenum">
              <a:rPr lang="en-US" smtClean="0"/>
              <a:pPr/>
              <a:t>5</a:t>
            </a:fld>
            <a:endParaRPr lang="en-US"/>
          </a:p>
        </p:txBody>
      </p:sp>
    </p:spTree>
    <p:extLst>
      <p:ext uri="{BB962C8B-B14F-4D97-AF65-F5344CB8AC3E}">
        <p14:creationId xmlns:p14="http://schemas.microsoft.com/office/powerpoint/2010/main" val="87430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de-DE" dirty="0" smtClean="0"/>
              <a:t>Basic feature extraction code</a:t>
            </a:r>
            <a:endParaRPr lang="de-DE" dirty="0"/>
          </a:p>
        </p:txBody>
      </p:sp>
      <p:sp>
        <p:nvSpPr>
          <p:cNvPr id="3" name="Content Placeholder 2"/>
          <p:cNvSpPr>
            <a:spLocks noGrp="1"/>
          </p:cNvSpPr>
          <p:nvPr>
            <p:ph idx="1"/>
          </p:nvPr>
        </p:nvSpPr>
        <p:spPr/>
        <p:txBody>
          <a:bodyPr>
            <a:normAutofit fontScale="92500" lnSpcReduction="10000"/>
          </a:bodyPr>
          <a:lstStyle/>
          <a:p>
            <a:pPr lvl="0"/>
            <a:r>
              <a:rPr lang="de-DE" dirty="0" smtClean="0"/>
              <a:t>We looked at extract_003.pl </a:t>
            </a:r>
          </a:p>
          <a:p>
            <a:pPr lvl="0"/>
            <a:r>
              <a:rPr lang="de-DE" dirty="0" smtClean="0"/>
              <a:t>This extracts a raw representation which I sometimes </a:t>
            </a:r>
            <a:r>
              <a:rPr lang="de-DE" dirty="0" smtClean="0"/>
              <a:t>refer </a:t>
            </a:r>
            <a:r>
              <a:rPr lang="de-DE" dirty="0" smtClean="0"/>
              <a:t>to as </a:t>
            </a:r>
            <a:r>
              <a:rPr lang="de-DE" dirty="0" smtClean="0"/>
              <a:t>the "features", </a:t>
            </a:r>
            <a:r>
              <a:rPr lang="de-DE" dirty="0" smtClean="0"/>
              <a:t>but which should really be referred to differently</a:t>
            </a:r>
          </a:p>
          <a:p>
            <a:pPr lvl="1"/>
            <a:r>
              <a:rPr lang="de-DE" dirty="0" smtClean="0"/>
              <a:t>Let's call </a:t>
            </a:r>
            <a:r>
              <a:rPr lang="de-DE" dirty="0" smtClean="0"/>
              <a:t>what this outputs the </a:t>
            </a:r>
            <a:r>
              <a:rPr lang="de-DE" dirty="0" smtClean="0"/>
              <a:t>extract file</a:t>
            </a:r>
          </a:p>
          <a:p>
            <a:pPr lvl="0"/>
            <a:r>
              <a:rPr lang="de-DE" dirty="0" smtClean="0"/>
              <a:t>The extract file is used to build the actual features used by Wapiti (and contains the gold-standard labels for training data or test data where we want Wapiti to calculate precision/recall and F)</a:t>
            </a:r>
          </a:p>
        </p:txBody>
      </p:sp>
      <p:sp>
        <p:nvSpPr>
          <p:cNvPr id="4" name="Slide Number Placeholder 3"/>
          <p:cNvSpPr>
            <a:spLocks noGrp="1"/>
          </p:cNvSpPr>
          <p:nvPr>
            <p:ph type="sldNum" sz="quarter" idx="12"/>
          </p:nvPr>
        </p:nvSpPr>
        <p:spPr/>
        <p:txBody>
          <a:bodyPr/>
          <a:lstStyle/>
          <a:p>
            <a:fld id="{0FF99FDA-7688-A048-8C34-55AD89F558E4}" type="slidenum">
              <a:rPr lang="en-US" smtClean="0"/>
              <a:pPr/>
              <a:t>6</a:t>
            </a:fld>
            <a:endParaRPr lang="en-US"/>
          </a:p>
        </p:txBody>
      </p:sp>
    </p:spTree>
    <p:extLst>
      <p:ext uri="{BB962C8B-B14F-4D97-AF65-F5344CB8AC3E}">
        <p14:creationId xmlns:p14="http://schemas.microsoft.com/office/powerpoint/2010/main" val="227152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dirty="0" smtClean="0"/>
              <a:t>Wapiti pattern files</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Wapiti pattern files are a level of indirection that allow us to:</a:t>
            </a:r>
          </a:p>
          <a:p>
            <a:pPr marL="0" indent="0">
              <a:buNone/>
            </a:pPr>
            <a:r>
              <a:rPr lang="de-DE" dirty="0" smtClean="0"/>
              <a:t>	1) specify whether a column in the extract file is used</a:t>
            </a:r>
          </a:p>
          <a:p>
            <a:pPr lvl="1"/>
            <a:r>
              <a:rPr lang="de-DE" dirty="0" smtClean="0"/>
              <a:t>This is useful to "comment out" features in the extract file</a:t>
            </a:r>
          </a:p>
          <a:p>
            <a:pPr lvl="1"/>
            <a:r>
              <a:rPr lang="de-DE" dirty="0" smtClean="0"/>
              <a:t>Otherwise it is annoying – you have to remember to explicitly enable each new column as a feature</a:t>
            </a:r>
          </a:p>
          <a:p>
            <a:pPr marL="0" indent="0">
              <a:buNone/>
            </a:pPr>
            <a:r>
              <a:rPr lang="de-DE" dirty="0" smtClean="0"/>
              <a:t>	2) create features that combine columns (so-called "compound" features)</a:t>
            </a:r>
          </a:p>
          <a:p>
            <a:pPr lvl="1"/>
            <a:r>
              <a:rPr lang="de-DE" dirty="0" smtClean="0"/>
              <a:t>Two features put together is often called a bigram</a:t>
            </a:r>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7</a:t>
            </a:fld>
            <a:endParaRPr lang="en-US"/>
          </a:p>
        </p:txBody>
      </p:sp>
    </p:spTree>
    <p:extLst>
      <p:ext uri="{BB962C8B-B14F-4D97-AF65-F5344CB8AC3E}">
        <p14:creationId xmlns:p14="http://schemas.microsoft.com/office/powerpoint/2010/main" val="2168572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Beyond binary classification</a:t>
            </a:r>
            <a:endParaRPr lang="de-DE" dirty="0"/>
          </a:p>
        </p:txBody>
      </p:sp>
      <p:sp>
        <p:nvSpPr>
          <p:cNvPr id="3" name="Content Placeholder 2"/>
          <p:cNvSpPr>
            <a:spLocks noGrp="1"/>
          </p:cNvSpPr>
          <p:nvPr>
            <p:ph idx="1"/>
          </p:nvPr>
        </p:nvSpPr>
        <p:spPr/>
        <p:txBody>
          <a:bodyPr>
            <a:normAutofit fontScale="92500"/>
          </a:bodyPr>
          <a:lstStyle/>
          <a:p>
            <a:r>
              <a:rPr lang="de-DE" dirty="0" smtClean="0"/>
              <a:t>Wapiti supports multi-class classification</a:t>
            </a:r>
          </a:p>
          <a:p>
            <a:r>
              <a:rPr lang="de-DE" dirty="0" smtClean="0"/>
              <a:t>You can just change the label in the last column in the "extract" file to any string</a:t>
            </a:r>
            <a:endParaRPr lang="de-DE" dirty="0"/>
          </a:p>
          <a:p>
            <a:r>
              <a:rPr lang="de-DE" dirty="0" smtClean="0"/>
              <a:t>Then retrain</a:t>
            </a:r>
          </a:p>
          <a:p>
            <a:r>
              <a:rPr lang="de-DE" dirty="0" smtClean="0"/>
              <a:t>Very abstractly, it is doing something like one-against-all as I explained in class</a:t>
            </a:r>
          </a:p>
          <a:p>
            <a:pPr lvl="1"/>
            <a:r>
              <a:rPr lang="de-DE" dirty="0" smtClean="0"/>
              <a:t>The details are more complicated, in fact it is a multi-class maximum entropy model</a:t>
            </a:r>
          </a:p>
          <a:p>
            <a:pPr lvl="1"/>
            <a:r>
              <a:rPr lang="de-DE" dirty="0" smtClean="0"/>
              <a:t>I will skip the details (at least for now)</a:t>
            </a:r>
          </a:p>
        </p:txBody>
      </p:sp>
      <p:sp>
        <p:nvSpPr>
          <p:cNvPr id="4" name="Slide Number Placeholder 3"/>
          <p:cNvSpPr>
            <a:spLocks noGrp="1"/>
          </p:cNvSpPr>
          <p:nvPr>
            <p:ph type="sldNum" sz="quarter" idx="12"/>
          </p:nvPr>
        </p:nvSpPr>
        <p:spPr/>
        <p:txBody>
          <a:bodyPr/>
          <a:lstStyle/>
          <a:p>
            <a:fld id="{0FF99FDA-7688-A048-8C34-55AD89F558E4}" type="slidenum">
              <a:rPr lang="en-US" smtClean="0"/>
              <a:pPr/>
              <a:t>8</a:t>
            </a:fld>
            <a:endParaRPr lang="en-US"/>
          </a:p>
        </p:txBody>
      </p:sp>
    </p:spTree>
    <p:extLst>
      <p:ext uri="{BB962C8B-B14F-4D97-AF65-F5344CB8AC3E}">
        <p14:creationId xmlns:p14="http://schemas.microsoft.com/office/powerpoint/2010/main" val="406932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Sequence classification</a:t>
            </a:r>
            <a:endParaRPr lang="de-DE" dirty="0"/>
          </a:p>
        </p:txBody>
      </p:sp>
      <p:sp>
        <p:nvSpPr>
          <p:cNvPr id="3" name="Content Placeholder 2"/>
          <p:cNvSpPr>
            <a:spLocks noGrp="1"/>
          </p:cNvSpPr>
          <p:nvPr>
            <p:ph idx="1"/>
          </p:nvPr>
        </p:nvSpPr>
        <p:spPr/>
        <p:txBody>
          <a:bodyPr>
            <a:normAutofit fontScale="70000" lnSpcReduction="20000"/>
          </a:bodyPr>
          <a:lstStyle/>
          <a:p>
            <a:r>
              <a:rPr lang="de-DE" dirty="0" smtClean="0"/>
              <a:t>There is also a </a:t>
            </a:r>
            <a:r>
              <a:rPr lang="de-DE" dirty="0" smtClean="0"/>
              <a:t>script that does sequence classification</a:t>
            </a:r>
          </a:p>
          <a:p>
            <a:r>
              <a:rPr lang="de-DE" dirty="0" smtClean="0"/>
              <a:t>When using sequence classification, you have several rows like in the extract file </a:t>
            </a:r>
          </a:p>
          <a:p>
            <a:pPr lvl="1"/>
            <a:r>
              <a:rPr lang="de-DE" dirty="0" smtClean="0"/>
              <a:t>But without blank lines between them</a:t>
            </a:r>
          </a:p>
          <a:p>
            <a:pPr lvl="1"/>
            <a:r>
              <a:rPr lang="de-DE" dirty="0" smtClean="0"/>
              <a:t>This is a sequence</a:t>
            </a:r>
            <a:endParaRPr lang="de-DE" dirty="0"/>
          </a:p>
          <a:p>
            <a:r>
              <a:rPr lang="de-DE" dirty="0" smtClean="0"/>
              <a:t>You define a special feature which says "look at the previous label" (this feature starts with the letter "b" in the Wapiti pattern </a:t>
            </a:r>
            <a:r>
              <a:rPr lang="de-DE" dirty="0" smtClean="0"/>
              <a:t>file, because it is defining a feature on the previous label and current label, which is a *label* bigram feature)</a:t>
            </a:r>
            <a:endParaRPr lang="de-DE" dirty="0" smtClean="0"/>
          </a:p>
          <a:p>
            <a:r>
              <a:rPr lang="de-DE" dirty="0" smtClean="0"/>
              <a:t>You'll notice that the extract is much simpler, because we can refer to the word in the previous example, or the word in the next example (instead of including these as columns as we did previously)</a:t>
            </a:r>
          </a:p>
          <a:p>
            <a:r>
              <a:rPr lang="de-DE" dirty="0" smtClean="0"/>
              <a:t>We </a:t>
            </a:r>
            <a:r>
              <a:rPr lang="de-DE" dirty="0" smtClean="0"/>
              <a:t>will look at sequence classification in a further lab </a:t>
            </a:r>
            <a:r>
              <a:rPr lang="de-DE" dirty="0" smtClean="0"/>
              <a:t>after the break</a:t>
            </a:r>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9</a:t>
            </a:fld>
            <a:endParaRPr lang="en-US"/>
          </a:p>
        </p:txBody>
      </p:sp>
    </p:spTree>
    <p:extLst>
      <p:ext uri="{BB962C8B-B14F-4D97-AF65-F5344CB8AC3E}">
        <p14:creationId xmlns:p14="http://schemas.microsoft.com/office/powerpoint/2010/main" val="82824772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3521</Words>
  <Application>Microsoft Office PowerPoint</Application>
  <PresentationFormat>On-screen Show (4:3)</PresentationFormat>
  <Paragraphs>587</Paragraphs>
  <Slides>45</Slides>
  <Notes>26</Notes>
  <HiddenSlides>3</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Clarity</vt:lpstr>
      <vt:lpstr>Information Extraction Lecture 9 – (Übung and) Event Extraction</vt:lpstr>
      <vt:lpstr>Administravia</vt:lpstr>
      <vt:lpstr>PowerPoint Presentation</vt:lpstr>
      <vt:lpstr>Review of Übung</vt:lpstr>
      <vt:lpstr>How to run experiments (train, development, test)</vt:lpstr>
      <vt:lpstr>Basic feature extraction code</vt:lpstr>
      <vt:lpstr>Wapiti pattern files</vt:lpstr>
      <vt:lpstr>Beyond binary classification</vt:lpstr>
      <vt:lpstr>Sequence classification</vt:lpstr>
      <vt:lpstr>Conclusion</vt:lpstr>
      <vt:lpstr>Event Extraction</vt:lpstr>
      <vt:lpstr>PowerPoint Presentation</vt:lpstr>
      <vt:lpstr>PowerPoint Presentation</vt:lpstr>
      <vt:lpstr>PowerPoint Presentation</vt:lpstr>
      <vt:lpstr>PowerPoint Presentation</vt:lpstr>
      <vt:lpstr>PowerPoint Presentation</vt:lpstr>
      <vt:lpstr>Typical Event Mention Extraction Features</vt:lpstr>
      <vt:lpstr>Why Trigger Labeling is so Hard?</vt:lpstr>
      <vt:lpstr>Why Trigger Labeling is so Hard?</vt:lpstr>
      <vt:lpstr>Why Argument Labeling is so Hard?</vt:lpstr>
      <vt:lpstr>Why Argument Labeling is so Hard?</vt:lpstr>
      <vt:lpstr>State-of-the-art and Remaining Challenges</vt:lpstr>
      <vt:lpstr>PowerPoint Presentation</vt:lpstr>
      <vt:lpstr>Capture Information Redundancy</vt:lpstr>
      <vt:lpstr>Cross-Sent/Cross-Doc Event Inference Architecture</vt:lpstr>
      <vt:lpstr>Baseline Within-Sentence  Event Extraction</vt:lpstr>
      <vt:lpstr>Global Confidence Estimation</vt:lpstr>
      <vt:lpstr>Cross-Sent/Cross-Doc Event  Inference Procedure</vt:lpstr>
      <vt:lpstr>Experiments: Data and Setting</vt:lpstr>
      <vt:lpstr>Selecting Trigger Confidence Thresholds to optimize Event Identification F-measure on Dev Set </vt:lpstr>
      <vt:lpstr>Selecting Argument Confidence Thresholds  to optimize Argument Labeling F-measure on Dev Set</vt:lpstr>
      <vt:lpstr>Experiments: Trigger Labeling</vt:lpstr>
      <vt:lpstr>Experiments: Argument Labeling</vt:lpstr>
      <vt:lpstr>Global Knowledge based Inference for Event Extraction</vt:lpstr>
      <vt:lpstr>PowerPoint Presentation</vt:lpstr>
      <vt:lpstr>Bootstrapping Event Extraction</vt:lpstr>
      <vt:lpstr>Cross-lingual Co-Training</vt:lpstr>
      <vt:lpstr>PowerPoint Presentation</vt:lpstr>
      <vt:lpstr>Cross-lingual Projection</vt:lpstr>
      <vt:lpstr>Experiments (Chen and Ji, 2009)</vt:lpstr>
      <vt:lpstr>Experiment results</vt:lpstr>
      <vt:lpstr>Analysis</vt:lpstr>
      <vt:lpstr>Slides</vt:lpstr>
      <vt:lpstr>Summary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Decision Trees</dc:title>
  <dc:creator>Alexander Fraser</dc:creator>
  <cp:lastModifiedBy>alex</cp:lastModifiedBy>
  <cp:revision>606</cp:revision>
  <dcterms:created xsi:type="dcterms:W3CDTF">2011-12-07T15:05:48Z</dcterms:created>
  <dcterms:modified xsi:type="dcterms:W3CDTF">2015-12-09T15:17:17Z</dcterms:modified>
</cp:coreProperties>
</file>