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6" r:id="rId2"/>
    <p:sldMasterId id="2147483688" r:id="rId3"/>
    <p:sldMasterId id="2147483700" r:id="rId4"/>
    <p:sldMasterId id="2147483713" r:id="rId5"/>
  </p:sldMasterIdLst>
  <p:notesMasterIdLst>
    <p:notesMasterId r:id="rId65"/>
  </p:notesMasterIdLst>
  <p:handoutMasterIdLst>
    <p:handoutMasterId r:id="rId66"/>
  </p:handoutMasterIdLst>
  <p:sldIdLst>
    <p:sldId id="441" r:id="rId6"/>
    <p:sldId id="691" r:id="rId7"/>
    <p:sldId id="693" r:id="rId8"/>
    <p:sldId id="445" r:id="rId9"/>
    <p:sldId id="586" r:id="rId10"/>
    <p:sldId id="587" r:id="rId11"/>
    <p:sldId id="573" r:id="rId12"/>
    <p:sldId id="598" r:id="rId13"/>
    <p:sldId id="599" r:id="rId14"/>
    <p:sldId id="679" r:id="rId15"/>
    <p:sldId id="607" r:id="rId16"/>
    <p:sldId id="608" r:id="rId17"/>
    <p:sldId id="609" r:id="rId18"/>
    <p:sldId id="610" r:id="rId19"/>
    <p:sldId id="611" r:id="rId20"/>
    <p:sldId id="612" r:id="rId21"/>
    <p:sldId id="613" r:id="rId22"/>
    <p:sldId id="614" r:id="rId23"/>
    <p:sldId id="615" r:id="rId24"/>
    <p:sldId id="616" r:id="rId25"/>
    <p:sldId id="617" r:id="rId26"/>
    <p:sldId id="618" r:id="rId27"/>
    <p:sldId id="619" r:id="rId28"/>
    <p:sldId id="620" r:id="rId29"/>
    <p:sldId id="621" r:id="rId30"/>
    <p:sldId id="622" r:id="rId31"/>
    <p:sldId id="638" r:id="rId32"/>
    <p:sldId id="681" r:id="rId33"/>
    <p:sldId id="682" r:id="rId34"/>
    <p:sldId id="684" r:id="rId35"/>
    <p:sldId id="491" r:id="rId36"/>
    <p:sldId id="492" r:id="rId37"/>
    <p:sldId id="493" r:id="rId38"/>
    <p:sldId id="685" r:id="rId39"/>
    <p:sldId id="686" r:id="rId40"/>
    <p:sldId id="536" r:id="rId41"/>
    <p:sldId id="537" r:id="rId42"/>
    <p:sldId id="538" r:id="rId43"/>
    <p:sldId id="539" r:id="rId44"/>
    <p:sldId id="687" r:id="rId45"/>
    <p:sldId id="688" r:id="rId46"/>
    <p:sldId id="689" r:id="rId47"/>
    <p:sldId id="683" r:id="rId48"/>
    <p:sldId id="540" r:id="rId49"/>
    <p:sldId id="541" r:id="rId50"/>
    <p:sldId id="542" r:id="rId51"/>
    <p:sldId id="543" r:id="rId52"/>
    <p:sldId id="583" r:id="rId53"/>
    <p:sldId id="554" r:id="rId54"/>
    <p:sldId id="555" r:id="rId55"/>
    <p:sldId id="556" r:id="rId56"/>
    <p:sldId id="557" r:id="rId57"/>
    <p:sldId id="558" r:id="rId58"/>
    <p:sldId id="559" r:id="rId59"/>
    <p:sldId id="680" r:id="rId60"/>
    <p:sldId id="564" r:id="rId61"/>
    <p:sldId id="690" r:id="rId62"/>
    <p:sldId id="585" r:id="rId63"/>
    <p:sldId id="454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9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67821A5-3CEF-433C-9137-93F455BBC16E}" type="slidenum">
              <a:rPr lang="en-US" altLang="de-DE" sz="1200">
                <a:solidFill>
                  <a:prstClr val="black"/>
                </a:solidFill>
              </a:rPr>
              <a:pPr/>
              <a:t>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E0473C8-4697-4094-B144-6805219202E2}" type="slidenum">
              <a:rPr lang="en-US" altLang="de-DE" sz="1200">
                <a:solidFill>
                  <a:prstClr val="black"/>
                </a:solidFill>
              </a:rPr>
              <a:pPr/>
              <a:t>18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656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09AEC53-93F6-43EB-916F-A3CF8075BBBD}" type="slidenum">
              <a:rPr lang="en-US" altLang="de-DE" sz="1200">
                <a:solidFill>
                  <a:prstClr val="black"/>
                </a:solidFill>
              </a:rPr>
              <a:pPr/>
              <a:t>19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86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43F6980-FCE9-43B6-9A66-D6CEADA81047}" type="slidenum">
              <a:rPr lang="en-US" altLang="de-DE" sz="1200">
                <a:solidFill>
                  <a:prstClr val="black"/>
                </a:solidFill>
              </a:rPr>
              <a:pPr/>
              <a:t>20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2CF6103-5E7F-4476-A972-9E5127BB2674}" type="slidenum">
              <a:rPr lang="en-US" altLang="de-DE" sz="1200">
                <a:solidFill>
                  <a:prstClr val="black"/>
                </a:solidFill>
              </a:rPr>
              <a:pPr/>
              <a:t>21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153E24D-4593-430A-87EE-BC1DD88757E5}" type="slidenum">
              <a:rPr lang="en-US" altLang="de-DE" sz="1200">
                <a:solidFill>
                  <a:prstClr val="black"/>
                </a:solidFill>
              </a:rPr>
              <a:pPr/>
              <a:t>22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1830045-658A-4587-90C1-5ED377CD32C6}" type="slidenum">
              <a:rPr lang="en-US" altLang="de-DE" sz="1200">
                <a:solidFill>
                  <a:prstClr val="black"/>
                </a:solidFill>
              </a:rPr>
              <a:pPr/>
              <a:t>23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ADDB5CB-11F5-4212-9A5A-BCE7E1868E4D}" type="slidenum">
              <a:rPr lang="en-US" altLang="de-DE" sz="1200">
                <a:solidFill>
                  <a:prstClr val="black"/>
                </a:solidFill>
              </a:rPr>
              <a:pPr/>
              <a:t>24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8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231BDC2-B91B-4DD7-AA5A-EAE66493E4B3}" type="slidenum">
              <a:rPr lang="en-US" altLang="de-DE" sz="1200">
                <a:solidFill>
                  <a:prstClr val="black"/>
                </a:solidFill>
              </a:rPr>
              <a:pPr/>
              <a:t>25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4B82854-C28D-468D-B77F-D02DCCC17AF6}" type="slidenum">
              <a:rPr lang="en-US" altLang="de-DE" sz="1200">
                <a:solidFill>
                  <a:prstClr val="black"/>
                </a:solidFill>
              </a:rPr>
              <a:pPr/>
              <a:t>26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829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B54140A-0943-4DB3-9CC6-B30936B14550}" type="slidenum">
              <a:rPr lang="en-US" altLang="de-DE" sz="1200">
                <a:solidFill>
                  <a:prstClr val="black"/>
                </a:solidFill>
              </a:rPr>
              <a:pPr/>
              <a:t>27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7F5CC64-EF64-4EEE-9E56-8B086B25EBA4}" type="slidenum">
              <a:rPr lang="en-US" altLang="de-DE" sz="1200">
                <a:solidFill>
                  <a:prstClr val="black"/>
                </a:solidFill>
              </a:rPr>
              <a:pPr/>
              <a:t>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3A83E8C-1435-47A8-A211-380375C4F643}" type="slidenum">
              <a:rPr lang="en-US" altLang="de-DE" sz="1200">
                <a:solidFill>
                  <a:prstClr val="black"/>
                </a:solidFill>
              </a:rPr>
              <a:pPr/>
              <a:t>11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717ED0F-A47E-4074-9A70-039C730CB438}" type="slidenum">
              <a:rPr lang="en-US" altLang="de-DE" sz="1200">
                <a:solidFill>
                  <a:prstClr val="black"/>
                </a:solidFill>
              </a:rPr>
              <a:pPr/>
              <a:t>12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6EFA6D7-8F68-4D0A-9FFD-6E71ADBA9D4E}" type="slidenum">
              <a:rPr lang="en-US" altLang="de-DE" sz="1200">
                <a:solidFill>
                  <a:prstClr val="black"/>
                </a:solidFill>
              </a:rPr>
              <a:pPr/>
              <a:t>13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AC4D622-D2E1-47C3-92FE-07F3AE43559C}" type="slidenum">
              <a:rPr lang="en-US" altLang="de-DE" sz="1200">
                <a:solidFill>
                  <a:prstClr val="black"/>
                </a:solidFill>
              </a:rPr>
              <a:pPr/>
              <a:t>14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83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F465653-E94C-46B0-BB59-0733197F9435}" type="slidenum">
              <a:rPr lang="en-US" altLang="de-DE" sz="1200">
                <a:solidFill>
                  <a:prstClr val="black"/>
                </a:solidFill>
              </a:rPr>
              <a:pPr/>
              <a:t>15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BBC9FFD-141C-431C-91A9-6EC7A972AAF9}" type="slidenum">
              <a:rPr lang="en-US" altLang="de-DE" sz="1200">
                <a:solidFill>
                  <a:prstClr val="black"/>
                </a:solidFill>
              </a:rPr>
              <a:pPr/>
              <a:t>16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2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890BEAF-EE14-483D-957B-458600278B3B}" type="slidenum">
              <a:rPr lang="en-US" altLang="de-DE" sz="1200">
                <a:solidFill>
                  <a:prstClr val="black"/>
                </a:solidFill>
              </a:rPr>
              <a:pPr/>
              <a:t>17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1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19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97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49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4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70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7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78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58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41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504-9E78-47B2-9E94-96C64361E5F8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75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2666D-4074-4E10-830B-D789C4553ED6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38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87D88-8161-404A-9E54-FBDE56282EAC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92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457F6-95F8-4E8F-BAA4-FEE5D1344ED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5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60232-C25F-4D55-B97D-5F8F073AC03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0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A1059-2FF7-4EB4-BB32-F6891FE1DA03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15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23B26-E7E6-4D4F-8B2D-1B163A7424B2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2FFA2-DF5C-4FE0-A96F-A5266B3053CE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11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DC66-8C0D-489D-AEFB-6291920460E1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59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971A-DDFF-4287-A74C-C1AFD585966D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54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69C4E-23C7-4039-8F39-7F550A4C5A27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91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35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07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43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35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35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5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30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23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245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34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01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73025"/>
            <a:ext cx="6773863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2125663" y="6453188"/>
            <a:ext cx="5891212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YAGO &amp; SOFIE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8243888" y="6454775"/>
            <a:ext cx="719137" cy="304800"/>
          </a:xfrm>
        </p:spPr>
        <p:txBody>
          <a:bodyPr/>
          <a:lstStyle>
            <a:lvl1pPr>
              <a:defRPr smtClean="0"/>
            </a:lvl1pPr>
          </a:lstStyle>
          <a:p>
            <a:fld id="{9BE43E58-6AF0-F44E-B6FF-0440041428E0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75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75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4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4541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3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97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01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711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14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1226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777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23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3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09.11.2016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9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51E6D68-74DA-4C06-98AE-2AB06CA47613}" type="slidenum">
              <a:rPr lang="en-US" altLang="de-DE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7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8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00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br>
              <a:rPr lang="en-US" dirty="0" smtClean="0"/>
            </a:br>
            <a:r>
              <a:rPr lang="en-US" sz="2400" dirty="0" smtClean="0"/>
              <a:t>Lecture 4 – Named Entity Recognition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3886202"/>
            <a:ext cx="8448580" cy="2229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CIS, LMU </a:t>
            </a:r>
            <a:r>
              <a:rPr lang="en-US" dirty="0" err="1"/>
              <a:t>München</a:t>
            </a:r>
            <a:endParaRPr lang="en-US" dirty="0"/>
          </a:p>
          <a:p>
            <a:r>
              <a:rPr lang="en-US" dirty="0"/>
              <a:t>Winter Semester </a:t>
            </a:r>
            <a:r>
              <a:rPr lang="en-US" dirty="0" smtClean="0"/>
              <a:t>2016-2017</a:t>
            </a:r>
            <a:endParaRPr lang="en-US" dirty="0"/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Dr. Alexander Fraser, CIS</a:t>
            </a:r>
          </a:p>
        </p:txBody>
      </p:sp>
    </p:spTree>
    <p:extLst>
      <p:ext uri="{BB962C8B-B14F-4D97-AF65-F5344CB8AC3E}">
        <p14:creationId xmlns:p14="http://schemas.microsoft.com/office/powerpoint/2010/main" val="2832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to Evaluate?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Information Extraction, we try to match a pre-annotated gold standard</a:t>
            </a:r>
          </a:p>
          <a:p>
            <a:r>
              <a:rPr lang="de-DE" dirty="0" smtClean="0"/>
              <a:t>But the evaluation methodology is mostly taken from Information Retrieval</a:t>
            </a:r>
          </a:p>
          <a:p>
            <a:pPr lvl="1"/>
            <a:r>
              <a:rPr lang="de-DE" dirty="0" smtClean="0"/>
              <a:t>So let's consider </a:t>
            </a:r>
            <a:r>
              <a:rPr lang="de-DE" b="1" dirty="0" smtClean="0"/>
              <a:t>relevant documents</a:t>
            </a:r>
            <a:r>
              <a:rPr lang="de-DE" dirty="0"/>
              <a:t> </a:t>
            </a:r>
            <a:r>
              <a:rPr lang="de-DE" dirty="0" smtClean="0"/>
              <a:t>to a search engine </a:t>
            </a:r>
            <a:r>
              <a:rPr lang="de-DE" b="1" dirty="0" smtClean="0"/>
              <a:t>query</a:t>
            </a:r>
            <a:r>
              <a:rPr lang="de-DE" dirty="0" smtClean="0"/>
              <a:t> for now</a:t>
            </a:r>
          </a:p>
          <a:p>
            <a:pPr lvl="1"/>
            <a:r>
              <a:rPr lang="de-DE" dirty="0" smtClean="0"/>
              <a:t>We will return to IE evaluation later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3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Relevant vs. Retrieved Documents</a:t>
            </a:r>
            <a:endParaRPr lang="en-US" altLang="de-DE" smtClean="0"/>
          </a:p>
        </p:txBody>
      </p:sp>
      <p:grpSp>
        <p:nvGrpSpPr>
          <p:cNvPr id="51203" name="Group 10"/>
          <p:cNvGrpSpPr>
            <a:grpSpLocks/>
          </p:cNvGrpSpPr>
          <p:nvPr/>
        </p:nvGrpSpPr>
        <p:grpSpPr bwMode="auto">
          <a:xfrm>
            <a:off x="762000" y="1828800"/>
            <a:ext cx="6858000" cy="3810000"/>
            <a:chOff x="528" y="1632"/>
            <a:chExt cx="4320" cy="2400"/>
          </a:xfrm>
        </p:grpSpPr>
        <p:sp>
          <p:nvSpPr>
            <p:cNvPr id="51205" name="Oval 3"/>
            <p:cNvSpPr>
              <a:spLocks noChangeArrowheads="1"/>
            </p:cNvSpPr>
            <p:nvPr/>
          </p:nvSpPr>
          <p:spPr bwMode="auto">
            <a:xfrm>
              <a:off x="1344" y="1776"/>
              <a:ext cx="3072" cy="1152"/>
            </a:xfrm>
            <a:prstGeom prst="ellipse">
              <a:avLst/>
            </a:prstGeom>
            <a:noFill/>
            <a:ln w="38100">
              <a:solidFill>
                <a:srgbClr val="FFCC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206" name="Oval 4"/>
            <p:cNvSpPr>
              <a:spLocks noChangeArrowheads="1"/>
            </p:cNvSpPr>
            <p:nvPr/>
          </p:nvSpPr>
          <p:spPr bwMode="auto">
            <a:xfrm rot="-1673343">
              <a:off x="864" y="2352"/>
              <a:ext cx="2832" cy="115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207" name="Text Box 5"/>
            <p:cNvSpPr txBox="1">
              <a:spLocks noChangeArrowheads="1"/>
            </p:cNvSpPr>
            <p:nvPr/>
          </p:nvSpPr>
          <p:spPr bwMode="auto">
            <a:xfrm>
              <a:off x="1344" y="3360"/>
              <a:ext cx="7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CCCCFF"/>
                  </a:solidFill>
                  <a:latin typeface="Arial" charset="0"/>
                </a:rPr>
                <a:t>Relevant</a:t>
              </a:r>
              <a:endParaRPr lang="en-US" altLang="de-DE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208" name="Text Box 6"/>
            <p:cNvSpPr txBox="1">
              <a:spLocks noChangeArrowheads="1"/>
            </p:cNvSpPr>
            <p:nvPr/>
          </p:nvSpPr>
          <p:spPr bwMode="auto">
            <a:xfrm>
              <a:off x="3504" y="2064"/>
              <a:ext cx="9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FFCC99"/>
                  </a:solidFill>
                  <a:latin typeface="Arial" charset="0"/>
                </a:rPr>
                <a:t>Retrieved</a:t>
              </a:r>
              <a:endParaRPr lang="en-US" altLang="de-DE" sz="2400" smtClean="0">
                <a:solidFill>
                  <a:srgbClr val="FFCC99"/>
                </a:solidFill>
                <a:latin typeface="Arial" charset="0"/>
              </a:endParaRPr>
            </a:p>
          </p:txBody>
        </p:sp>
        <p:sp>
          <p:nvSpPr>
            <p:cNvPr id="51209" name="Rectangle 7"/>
            <p:cNvSpPr>
              <a:spLocks noChangeArrowheads="1"/>
            </p:cNvSpPr>
            <p:nvPr/>
          </p:nvSpPr>
          <p:spPr bwMode="auto">
            <a:xfrm>
              <a:off x="528" y="1632"/>
              <a:ext cx="4320" cy="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210" name="Text Box 8"/>
            <p:cNvSpPr txBox="1">
              <a:spLocks noChangeArrowheads="1"/>
            </p:cNvSpPr>
            <p:nvPr/>
          </p:nvSpPr>
          <p:spPr bwMode="auto">
            <a:xfrm>
              <a:off x="2832" y="3521"/>
              <a:ext cx="15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400" b="1" smtClean="0">
                  <a:solidFill>
                    <a:srgbClr val="000000"/>
                  </a:solidFill>
                </a:rPr>
                <a:t>All docs available</a:t>
              </a:r>
            </a:p>
          </p:txBody>
        </p:sp>
      </p:grpSp>
      <p:sp>
        <p:nvSpPr>
          <p:cNvPr id="51204" name="Text Box 9"/>
          <p:cNvSpPr txBox="1">
            <a:spLocks noChangeArrowheads="1"/>
          </p:cNvSpPr>
          <p:nvPr/>
        </p:nvSpPr>
        <p:spPr bwMode="auto">
          <a:xfrm>
            <a:off x="3200400" y="6019800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800" smtClean="0">
                <a:solidFill>
                  <a:srgbClr val="000000"/>
                </a:solidFill>
              </a:rPr>
              <a:t>Set approach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7103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838200"/>
          </a:xfrm>
        </p:spPr>
        <p:txBody>
          <a:bodyPr/>
          <a:lstStyle/>
          <a:p>
            <a:r>
              <a:rPr lang="en-US" altLang="de-DE" sz="2800" smtClean="0"/>
              <a:t>Contingency table of relevant and retrieved documents</a:t>
            </a:r>
            <a:endParaRPr lang="en-US" altLang="de-DE" sz="3600" smtClean="0"/>
          </a:p>
        </p:txBody>
      </p:sp>
      <p:sp>
        <p:nvSpPr>
          <p:cNvPr id="53251" name="Text Box 8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715000"/>
            <a:ext cx="6096000" cy="990600"/>
          </a:xfrm>
          <a:noFill/>
        </p:spPr>
        <p:txBody>
          <a:bodyPr/>
          <a:lstStyle/>
          <a:p>
            <a:r>
              <a:rPr lang="en-US" altLang="de-DE" sz="2000" smtClean="0"/>
              <a:t>Precision: P=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Retrieved </a:t>
            </a:r>
          </a:p>
          <a:p>
            <a:r>
              <a:rPr lang="en-US" altLang="de-DE" sz="2000" smtClean="0"/>
              <a:t>Recall: R 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Relevant</a:t>
            </a: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3200400" y="19970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endParaRPr lang="en-US" altLang="de-DE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4572000" y="19970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9900"/>
                </a:solidFill>
                <a:latin typeface="Times" charset="0"/>
              </a:rPr>
              <a:t>Ret</a:t>
            </a:r>
            <a:r>
              <a:rPr lang="en-US" altLang="de-DE" baseline="-25000" smtClean="0">
                <a:solidFill>
                  <a:srgbClr val="FF99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FF3300"/>
              </a:solidFill>
              <a:latin typeface="Times" charset="0"/>
            </a:endParaRP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3200400" y="32162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9900"/>
                </a:solidFill>
                <a:latin typeface="Times" charset="0"/>
              </a:rPr>
              <a:t>NotRet</a:t>
            </a:r>
            <a:r>
              <a:rPr lang="en-US" altLang="de-DE" baseline="-25000" smtClean="0">
                <a:solidFill>
                  <a:srgbClr val="FF9900"/>
                </a:solidFill>
                <a:latin typeface="Times" charset="0"/>
              </a:rPr>
              <a:t>Rel</a:t>
            </a:r>
            <a:endParaRPr lang="en-US" altLang="de-DE" sz="24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4572000" y="32162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sz="24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6" name="Text Box 7"/>
          <p:cNvSpPr txBox="1">
            <a:spLocks noChangeArrowheads="1"/>
          </p:cNvSpPr>
          <p:nvPr/>
        </p:nvSpPr>
        <p:spPr bwMode="auto">
          <a:xfrm>
            <a:off x="6172200" y="2438400"/>
            <a:ext cx="2338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 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828800" y="4648200"/>
            <a:ext cx="285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632325" y="1524000"/>
            <a:ext cx="804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352800" y="15398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286000" y="2362200"/>
            <a:ext cx="50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2057400" y="35052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219200" y="5105400"/>
            <a:ext cx="742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Total # of documents available N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715000" y="5867400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P = [0,1]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R = [0,1]</a:t>
            </a:r>
          </a:p>
        </p:txBody>
      </p:sp>
      <p:sp>
        <p:nvSpPr>
          <p:cNvPr id="53264" name="Text Box 19"/>
          <p:cNvSpPr txBox="1">
            <a:spLocks noChangeArrowheads="1"/>
          </p:cNvSpPr>
          <p:nvPr/>
        </p:nvSpPr>
        <p:spPr bwMode="auto">
          <a:xfrm>
            <a:off x="5105400" y="4648200"/>
            <a:ext cx="3694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 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5" name="Text Box 20"/>
          <p:cNvSpPr txBox="1">
            <a:spLocks noChangeArrowheads="1"/>
          </p:cNvSpPr>
          <p:nvPr/>
        </p:nvSpPr>
        <p:spPr bwMode="auto">
          <a:xfrm>
            <a:off x="5943600" y="3352800"/>
            <a:ext cx="3303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 =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6" name="Text Box 22"/>
          <p:cNvSpPr txBox="1">
            <a:spLocks noChangeArrowheads="1"/>
          </p:cNvSpPr>
          <p:nvPr/>
        </p:nvSpPr>
        <p:spPr bwMode="auto">
          <a:xfrm>
            <a:off x="517525" y="2795588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retrieved</a:t>
            </a:r>
          </a:p>
        </p:txBody>
      </p:sp>
      <p:sp>
        <p:nvSpPr>
          <p:cNvPr id="53267" name="Rectangle 24"/>
          <p:cNvSpPr>
            <a:spLocks noChangeArrowheads="1"/>
          </p:cNvSpPr>
          <p:nvPr/>
        </p:nvSpPr>
        <p:spPr bwMode="auto">
          <a:xfrm>
            <a:off x="1838325" y="30273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</a:endParaRPr>
          </a:p>
        </p:txBody>
      </p:sp>
      <p:sp>
        <p:nvSpPr>
          <p:cNvPr id="53268" name="Text Box 25"/>
          <p:cNvSpPr txBox="1">
            <a:spLocks noChangeArrowheads="1"/>
          </p:cNvSpPr>
          <p:nvPr/>
        </p:nvSpPr>
        <p:spPr bwMode="auto">
          <a:xfrm>
            <a:off x="3962400" y="9144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relevant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8640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r>
              <a:rPr lang="en-US" altLang="de-DE" sz="3200" smtClean="0"/>
              <a:t>Contingency table of classification of documents</a:t>
            </a:r>
            <a:endParaRPr lang="en-US" altLang="de-DE" sz="3600" smtClean="0"/>
          </a:p>
        </p:txBody>
      </p:sp>
      <p:sp>
        <p:nvSpPr>
          <p:cNvPr id="55299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715000"/>
            <a:ext cx="6096000" cy="990600"/>
          </a:xfrm>
          <a:noFill/>
        </p:spPr>
        <p:txBody>
          <a:bodyPr/>
          <a:lstStyle/>
          <a:p>
            <a:r>
              <a:rPr lang="en-US" altLang="de-DE" sz="2400" smtClean="0"/>
              <a:t>False positive rate </a:t>
            </a:r>
            <a:r>
              <a:rPr lang="en-US" altLang="de-DE" sz="2400" smtClean="0">
                <a:latin typeface="Symbol" charset="2"/>
                <a:sym typeface="Symbol" charset="2"/>
              </a:rPr>
              <a:t></a:t>
            </a:r>
            <a:r>
              <a:rPr lang="en-US" altLang="de-DE" sz="2400" smtClean="0"/>
              <a:t>  = fp/(negatives) </a:t>
            </a:r>
          </a:p>
          <a:p>
            <a:r>
              <a:rPr lang="en-US" altLang="de-DE" sz="2400" smtClean="0"/>
              <a:t>False negative rate </a:t>
            </a:r>
            <a:r>
              <a:rPr lang="en-US" altLang="de-DE" sz="2400" smtClean="0">
                <a:latin typeface="Symbol" charset="2"/>
                <a:sym typeface="Symbol" charset="2"/>
              </a:rPr>
              <a:t></a:t>
            </a:r>
            <a:r>
              <a:rPr lang="en-US" altLang="de-DE" sz="2400" smtClean="0"/>
              <a:t> = fn/(positives)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200400" y="19970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tp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0" y="19970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fp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type1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200400" y="32162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fn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type2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4572000" y="32162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tn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629400" y="2209800"/>
            <a:ext cx="193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fp type 1 error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629400" y="4114800"/>
            <a:ext cx="2286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present = tp + fn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positives = tp + fp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negatives = fn + tn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  <a:latin typeface="Times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800600" y="1524000"/>
            <a:ext cx="817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Absent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3352800" y="1539875"/>
            <a:ext cx="884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Present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1905000" y="2378075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Positive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828800" y="3505200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Negative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990600" y="48006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Total # of cases  N = tp + fp + fn + tn</a:t>
            </a:r>
          </a:p>
        </p:txBody>
      </p:sp>
      <p:sp>
        <p:nvSpPr>
          <p:cNvPr id="55311" name="Text Box 16"/>
          <p:cNvSpPr txBox="1">
            <a:spLocks noChangeArrowheads="1"/>
          </p:cNvSpPr>
          <p:nvPr/>
        </p:nvSpPr>
        <p:spPr bwMode="auto">
          <a:xfrm>
            <a:off x="6629400" y="3429000"/>
            <a:ext cx="193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fn type 2 error</a:t>
            </a:r>
          </a:p>
        </p:txBody>
      </p:sp>
      <p:sp>
        <p:nvSpPr>
          <p:cNvPr id="55312" name="Text Box 18"/>
          <p:cNvSpPr txBox="1">
            <a:spLocks noChangeArrowheads="1"/>
          </p:cNvSpPr>
          <p:nvPr/>
        </p:nvSpPr>
        <p:spPr bwMode="auto">
          <a:xfrm>
            <a:off x="304800" y="28194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Test result</a:t>
            </a:r>
          </a:p>
        </p:txBody>
      </p:sp>
      <p:sp>
        <p:nvSpPr>
          <p:cNvPr id="55313" name="Text Box 19"/>
          <p:cNvSpPr txBox="1">
            <a:spLocks noChangeArrowheads="1"/>
          </p:cNvSpPr>
          <p:nvPr/>
        </p:nvSpPr>
        <p:spPr bwMode="auto">
          <a:xfrm>
            <a:off x="3352800" y="990600"/>
            <a:ext cx="229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Actual Condition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17144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248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2524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de-DE" smtClean="0"/>
              <a:t>Retrieval example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276600" cy="4114800"/>
          </a:xfrm>
        </p:spPr>
        <p:txBody>
          <a:bodyPr/>
          <a:lstStyle/>
          <a:p>
            <a:r>
              <a:rPr lang="en-US" altLang="de-DE" sz="2400" smtClean="0"/>
              <a:t>Documents available:   D1,D2,D3,D4,D5,D6,D7,D8,D9,D10</a:t>
            </a:r>
          </a:p>
          <a:p>
            <a:r>
              <a:rPr lang="en-US" altLang="de-DE" sz="2400" smtClean="0"/>
              <a:t>Relevant: D1, D4, D5, D8, D10</a:t>
            </a:r>
          </a:p>
          <a:p>
            <a:r>
              <a:rPr lang="en-US" altLang="de-DE" sz="2400" smtClean="0"/>
              <a:t>Query to search engine retrieves: D2, D4, D5, D6, D8, D9</a:t>
            </a:r>
          </a:p>
        </p:txBody>
      </p:sp>
      <p:graphicFrame>
        <p:nvGraphicFramePr>
          <p:cNvPr id="787492" name="Group 36"/>
          <p:cNvGraphicFramePr>
            <a:graphicFrameLocks noGrp="1"/>
          </p:cNvGraphicFramePr>
          <p:nvPr>
            <p:ph type="tbl" idx="1"/>
          </p:nvPr>
        </p:nvGraphicFramePr>
        <p:xfrm>
          <a:off x="3962400" y="2362200"/>
          <a:ext cx="4876800" cy="2362200"/>
        </p:xfrm>
        <a:graphic>
          <a:graphicData uri="http://schemas.openxmlformats.org/drawingml/2006/table">
            <a:tbl>
              <a:tblPr/>
              <a:tblGrid>
                <a:gridCol w="1752600"/>
                <a:gridCol w="1371600"/>
                <a:gridCol w="17526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9168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altLang="de-DE" dirty="0" smtClean="0"/>
              <a:t>Retrieval example</a:t>
            </a:r>
          </a:p>
        </p:txBody>
      </p:sp>
      <p:graphicFrame>
        <p:nvGraphicFramePr>
          <p:cNvPr id="789534" name="Group 30"/>
          <p:cNvGraphicFramePr>
            <a:graphicFrameLocks noGrp="1"/>
          </p:cNvGraphicFramePr>
          <p:nvPr>
            <p:ph sz="half" idx="2"/>
          </p:nvPr>
        </p:nvGraphicFramePr>
        <p:xfrm>
          <a:off x="3886200" y="1981200"/>
          <a:ext cx="4876800" cy="2362200"/>
        </p:xfrm>
        <a:graphic>
          <a:graphicData uri="http://schemas.openxmlformats.org/drawingml/2006/table">
            <a:tbl>
              <a:tblPr/>
              <a:tblGrid>
                <a:gridCol w="1752600"/>
                <a:gridCol w="1371600"/>
                <a:gridCol w="17526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D4,D5,D8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D2,D6,D9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D1,D10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D3,D7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61" name="Rectangle 3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276600" cy="4114800"/>
          </a:xfrm>
          <a:noFill/>
        </p:spPr>
        <p:txBody>
          <a:bodyPr/>
          <a:lstStyle/>
          <a:p>
            <a:r>
              <a:rPr lang="en-US" altLang="de-DE" sz="2400" smtClean="0"/>
              <a:t>Documents available:   D1,D2,D3,D4,D5,D6,D7,D8,D9,D10</a:t>
            </a:r>
          </a:p>
          <a:p>
            <a:r>
              <a:rPr lang="en-US" altLang="de-DE" sz="2400" smtClean="0"/>
              <a:t>Relevant: D1, D4, D5, D8, D10</a:t>
            </a:r>
          </a:p>
          <a:p>
            <a:r>
              <a:rPr lang="en-US" altLang="de-DE" sz="2400" smtClean="0"/>
              <a:t>Query to search engine retrieves: D2, D4, D5, D6, D8, D9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0715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Precision and Recall – Contingency Table</a:t>
            </a:r>
          </a:p>
        </p:txBody>
      </p:sp>
      <p:sp>
        <p:nvSpPr>
          <p:cNvPr id="63491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5638800"/>
            <a:ext cx="5257800" cy="990600"/>
          </a:xfrm>
          <a:noFill/>
        </p:spPr>
        <p:txBody>
          <a:bodyPr/>
          <a:lstStyle/>
          <a:p>
            <a:r>
              <a:rPr lang="en-US" altLang="de-DE" sz="2800" smtClean="0"/>
              <a:t>Precision: P= w / w+y =3/6 =.5 </a:t>
            </a:r>
          </a:p>
          <a:p>
            <a:r>
              <a:rPr lang="en-US" altLang="de-DE" sz="2800" smtClean="0"/>
              <a:t>Recall: R = w / w+x = 3/5 =.6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200400" y="1981200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w=3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572000" y="1981200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x=2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200400" y="3200400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y=3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572000" y="3200400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z=2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6172200" y="2346325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Relevant = w+x= 5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676400" y="4495800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Retrieved = w+y = 6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4632325" y="1508125"/>
            <a:ext cx="1347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 retrieved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352800" y="1524000"/>
            <a:ext cx="105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1905000" y="2362200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1524000" y="3505200"/>
            <a:ext cx="1279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 relevant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2514600" y="5029200"/>
            <a:ext cx="4649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Total documents N = w+x+y+z = 10</a:t>
            </a:r>
          </a:p>
        </p:txBody>
      </p:sp>
      <p:sp>
        <p:nvSpPr>
          <p:cNvPr id="63503" name="Text Box 16"/>
          <p:cNvSpPr txBox="1">
            <a:spLocks noChangeArrowheads="1"/>
          </p:cNvSpPr>
          <p:nvPr/>
        </p:nvSpPr>
        <p:spPr bwMode="auto">
          <a:xfrm>
            <a:off x="6248400" y="35052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Not Relevant = y+z = 5</a:t>
            </a:r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4800600" y="4495800"/>
            <a:ext cx="316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Not Retrieved = x+z =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822778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838200"/>
          </a:xfrm>
        </p:spPr>
        <p:txBody>
          <a:bodyPr/>
          <a:lstStyle/>
          <a:p>
            <a:r>
              <a:rPr lang="en-US" altLang="de-DE" sz="2800" smtClean="0"/>
              <a:t>Contingency table of relevant and retrieved documents</a:t>
            </a:r>
            <a:endParaRPr lang="en-US" altLang="de-DE" sz="3600" smtClean="0"/>
          </a:p>
        </p:txBody>
      </p:sp>
      <p:sp>
        <p:nvSpPr>
          <p:cNvPr id="65539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867400"/>
            <a:ext cx="6096000" cy="990600"/>
          </a:xfrm>
          <a:noFill/>
        </p:spPr>
        <p:txBody>
          <a:bodyPr/>
          <a:lstStyle/>
          <a:p>
            <a:r>
              <a:rPr lang="en-US" altLang="de-DE" sz="2000" smtClean="0"/>
              <a:t>Precision: P=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Retrieved = 3/6 = .5 </a:t>
            </a:r>
          </a:p>
          <a:p>
            <a:r>
              <a:rPr lang="en-US" altLang="de-DE" sz="2000" smtClean="0"/>
              <a:t>Recall: R 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Relevant = 3/5 = .6</a:t>
            </a:r>
          </a:p>
        </p:txBody>
      </p:sp>
      <p:grpSp>
        <p:nvGrpSpPr>
          <p:cNvPr id="65540" name="Group 21"/>
          <p:cNvGrpSpPr>
            <a:grpSpLocks/>
          </p:cNvGrpSpPr>
          <p:nvPr/>
        </p:nvGrpSpPr>
        <p:grpSpPr bwMode="auto">
          <a:xfrm>
            <a:off x="2667000" y="1905000"/>
            <a:ext cx="2819400" cy="2438400"/>
            <a:chOff x="2016" y="1258"/>
            <a:chExt cx="1776" cy="1536"/>
          </a:xfrm>
        </p:grpSpPr>
        <p:sp>
          <p:nvSpPr>
            <p:cNvPr id="65554" name="Rectangle 4"/>
            <p:cNvSpPr>
              <a:spLocks noChangeArrowheads="1"/>
            </p:cNvSpPr>
            <p:nvPr/>
          </p:nvSpPr>
          <p:spPr bwMode="auto">
            <a:xfrm>
              <a:off x="2016" y="1258"/>
              <a:ext cx="864" cy="76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Ret</a:t>
              </a:r>
              <a:r>
                <a:rPr lang="en-US" altLang="de-DE" sz="1800" baseline="-25000" smtClean="0">
                  <a:solidFill>
                    <a:srgbClr val="000000"/>
                  </a:solidFill>
                  <a:latin typeface="Times" charset="0"/>
                </a:rPr>
                <a:t>Rel</a:t>
              </a: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=3</a:t>
              </a:r>
            </a:p>
          </p:txBody>
        </p:sp>
        <p:sp>
          <p:nvSpPr>
            <p:cNvPr id="65555" name="Rectangle 5"/>
            <p:cNvSpPr>
              <a:spLocks noChangeArrowheads="1"/>
            </p:cNvSpPr>
            <p:nvPr/>
          </p:nvSpPr>
          <p:spPr bwMode="auto">
            <a:xfrm>
              <a:off x="2880" y="1258"/>
              <a:ext cx="912" cy="768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Ret</a:t>
              </a:r>
              <a:r>
                <a:rPr lang="en-US" altLang="de-DE" sz="1800" baseline="-25000" smtClean="0">
                  <a:solidFill>
                    <a:srgbClr val="FF9900"/>
                  </a:solidFill>
                  <a:latin typeface="Times" charset="0"/>
                </a:rPr>
                <a:t>NotRel</a:t>
              </a: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=3</a:t>
              </a:r>
              <a:endParaRPr lang="en-US" altLang="de-DE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6" name="Rectangle 6"/>
            <p:cNvSpPr>
              <a:spLocks noChangeArrowheads="1"/>
            </p:cNvSpPr>
            <p:nvPr/>
          </p:nvSpPr>
          <p:spPr bwMode="auto">
            <a:xfrm>
              <a:off x="2016" y="2026"/>
              <a:ext cx="864" cy="768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NotRet</a:t>
              </a:r>
              <a:r>
                <a:rPr lang="en-US" altLang="de-DE" sz="1800" baseline="-25000" smtClean="0">
                  <a:solidFill>
                    <a:srgbClr val="FF9900"/>
                  </a:solidFill>
                  <a:latin typeface="Times" charset="0"/>
                </a:rPr>
                <a:t>Rel</a:t>
              </a: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=2</a:t>
              </a:r>
              <a:endParaRPr lang="en-US" altLang="de-DE" sz="2400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7" name="Rectangle 7"/>
            <p:cNvSpPr>
              <a:spLocks noChangeArrowheads="1"/>
            </p:cNvSpPr>
            <p:nvPr/>
          </p:nvSpPr>
          <p:spPr bwMode="auto">
            <a:xfrm>
              <a:off x="2880" y="2026"/>
              <a:ext cx="912" cy="76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NotRet</a:t>
              </a:r>
              <a:r>
                <a:rPr lang="en-US" altLang="de-DE" sz="1800" baseline="-25000" smtClean="0">
                  <a:solidFill>
                    <a:srgbClr val="000000"/>
                  </a:solidFill>
                  <a:latin typeface="Times" charset="0"/>
                </a:rPr>
                <a:t>NotRel</a:t>
              </a: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=2</a:t>
              </a:r>
              <a:endParaRPr lang="en-US" altLang="de-DE" sz="1800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</p:grpSp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6172200" y="2286000"/>
            <a:ext cx="23129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= 3 + 3 = 6 </a:t>
            </a: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 </a:t>
            </a:r>
          </a:p>
        </p:txBody>
      </p:sp>
      <p:sp>
        <p:nvSpPr>
          <p:cNvPr id="65542" name="Text Box 9"/>
          <p:cNvSpPr txBox="1">
            <a:spLocks noChangeArrowheads="1"/>
          </p:cNvSpPr>
          <p:nvPr/>
        </p:nvSpPr>
        <p:spPr bwMode="auto">
          <a:xfrm>
            <a:off x="1219200" y="4495800"/>
            <a:ext cx="285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  = 3 + 2 = 5</a:t>
            </a:r>
            <a:endParaRPr lang="en-US" altLang="de-DE" sz="18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3" name="Text Box 10"/>
          <p:cNvSpPr txBox="1">
            <a:spLocks noChangeArrowheads="1"/>
          </p:cNvSpPr>
          <p:nvPr/>
        </p:nvSpPr>
        <p:spPr bwMode="auto">
          <a:xfrm>
            <a:off x="4419600" y="1371600"/>
            <a:ext cx="804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4" name="Text Box 11"/>
          <p:cNvSpPr txBox="1">
            <a:spLocks noChangeArrowheads="1"/>
          </p:cNvSpPr>
          <p:nvPr/>
        </p:nvSpPr>
        <p:spPr bwMode="auto">
          <a:xfrm>
            <a:off x="3200400" y="137160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5" name="Text Box 12"/>
          <p:cNvSpPr txBox="1">
            <a:spLocks noChangeArrowheads="1"/>
          </p:cNvSpPr>
          <p:nvPr/>
        </p:nvSpPr>
        <p:spPr bwMode="auto">
          <a:xfrm>
            <a:off x="1905000" y="2378075"/>
            <a:ext cx="50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6" name="Text Box 13"/>
          <p:cNvSpPr txBox="1">
            <a:spLocks noChangeArrowheads="1"/>
          </p:cNvSpPr>
          <p:nvPr/>
        </p:nvSpPr>
        <p:spPr bwMode="auto">
          <a:xfrm>
            <a:off x="1828800" y="34290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7" name="Text Box 14"/>
          <p:cNvSpPr txBox="1">
            <a:spLocks noChangeArrowheads="1"/>
          </p:cNvSpPr>
          <p:nvPr/>
        </p:nvSpPr>
        <p:spPr bwMode="auto">
          <a:xfrm>
            <a:off x="609600" y="5257800"/>
            <a:ext cx="649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Total # of docs N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= 10  </a:t>
            </a:r>
            <a:endParaRPr lang="en-US" altLang="de-DE" sz="18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8" name="Text Box 15"/>
          <p:cNvSpPr txBox="1">
            <a:spLocks noChangeArrowheads="1"/>
          </p:cNvSpPr>
          <p:nvPr/>
        </p:nvSpPr>
        <p:spPr bwMode="auto">
          <a:xfrm>
            <a:off x="6477000" y="5867400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P = [0,1]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R = [0,1]</a:t>
            </a:r>
          </a:p>
        </p:txBody>
      </p:sp>
      <p:sp>
        <p:nvSpPr>
          <p:cNvPr id="65549" name="Text Box 16"/>
          <p:cNvSpPr txBox="1">
            <a:spLocks noChangeArrowheads="1"/>
          </p:cNvSpPr>
          <p:nvPr/>
        </p:nvSpPr>
        <p:spPr bwMode="auto">
          <a:xfrm>
            <a:off x="4419600" y="4495800"/>
            <a:ext cx="3732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 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         = 2 + 2 = 4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50" name="Text Box 17"/>
          <p:cNvSpPr txBox="1">
            <a:spLocks noChangeArrowheads="1"/>
          </p:cNvSpPr>
          <p:nvPr/>
        </p:nvSpPr>
        <p:spPr bwMode="auto">
          <a:xfrm>
            <a:off x="5715000" y="3429000"/>
            <a:ext cx="326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 =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</a:t>
            </a:r>
            <a:endParaRPr lang="en-US" altLang="de-DE" sz="1800" smtClean="0">
              <a:solidFill>
                <a:srgbClr val="000000"/>
              </a:solidFill>
              <a:latin typeface="Times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= 2 + 2 = 4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51" name="Text Box 18"/>
          <p:cNvSpPr txBox="1">
            <a:spLocks noChangeArrowheads="1"/>
          </p:cNvSpPr>
          <p:nvPr/>
        </p:nvSpPr>
        <p:spPr bwMode="auto">
          <a:xfrm>
            <a:off x="517525" y="2795588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retrieved</a:t>
            </a:r>
          </a:p>
        </p:txBody>
      </p:sp>
      <p:sp>
        <p:nvSpPr>
          <p:cNvPr id="65552" name="Rectangle 19"/>
          <p:cNvSpPr>
            <a:spLocks noChangeArrowheads="1"/>
          </p:cNvSpPr>
          <p:nvPr/>
        </p:nvSpPr>
        <p:spPr bwMode="auto">
          <a:xfrm>
            <a:off x="1838325" y="30273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</a:endParaRPr>
          </a:p>
        </p:txBody>
      </p:sp>
      <p:sp>
        <p:nvSpPr>
          <p:cNvPr id="65553" name="Text Box 20"/>
          <p:cNvSpPr txBox="1">
            <a:spLocks noChangeArrowheads="1"/>
          </p:cNvSpPr>
          <p:nvPr/>
        </p:nvSpPr>
        <p:spPr bwMode="auto">
          <a:xfrm>
            <a:off x="3581400" y="7620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relevant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42584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What do we want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dirty="0" smtClean="0"/>
              <a:t>Find everything relevant – high recall</a:t>
            </a:r>
          </a:p>
          <a:p>
            <a:r>
              <a:rPr lang="en-US" altLang="de-DE" dirty="0" smtClean="0"/>
              <a:t>Only retrieve what is relevant – high precision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1434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Administravia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Seminar</a:t>
            </a:r>
          </a:p>
          <a:p>
            <a:pPr lvl="1"/>
            <a:r>
              <a:rPr lang="de-DE" dirty="0" smtClean="0"/>
              <a:t>Please check </a:t>
            </a:r>
            <a:r>
              <a:rPr lang="de-DE" dirty="0" smtClean="0"/>
              <a:t>the web page to make sure I recorded your topic correctly</a:t>
            </a:r>
            <a:r>
              <a:rPr lang="de-DE" dirty="0" smtClean="0"/>
              <a:t>!</a:t>
            </a:r>
          </a:p>
          <a:p>
            <a:pPr lvl="1"/>
            <a:r>
              <a:rPr lang="de-DE" dirty="0" smtClean="0"/>
              <a:t>There is now a LaTeX template for the Hausarbeit on the Seminar web page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Relevant vs. Retrieved</a:t>
            </a:r>
            <a:endParaRPr lang="en-US" altLang="de-DE" smtClean="0"/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2133600" y="2819400"/>
            <a:ext cx="4876800" cy="1828800"/>
          </a:xfrm>
          <a:prstGeom prst="ellipse">
            <a:avLst/>
          </a:prstGeom>
          <a:noFill/>
          <a:ln w="38100">
            <a:solidFill>
              <a:srgbClr val="FFCC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CCCCFF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562600" y="32766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CC99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914400" y="2667000"/>
            <a:ext cx="120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All docs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12812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ChangeArrowheads="1"/>
          </p:cNvSpPr>
          <p:nvPr/>
        </p:nvSpPr>
        <p:spPr bwMode="auto">
          <a:xfrm>
            <a:off x="368300" y="1219200"/>
            <a:ext cx="3810000" cy="12954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Precision vs. Recall</a:t>
            </a:r>
            <a:endParaRPr lang="en-US" altLang="de-DE" smtClean="0"/>
          </a:p>
        </p:txBody>
      </p:sp>
      <p:sp>
        <p:nvSpPr>
          <p:cNvPr id="71686" name="Oval 4"/>
          <p:cNvSpPr>
            <a:spLocks noChangeArrowheads="1"/>
          </p:cNvSpPr>
          <p:nvPr/>
        </p:nvSpPr>
        <p:spPr bwMode="auto">
          <a:xfrm>
            <a:off x="2133600" y="2819400"/>
            <a:ext cx="4876800" cy="1828800"/>
          </a:xfrm>
          <a:prstGeom prst="ellipse">
            <a:avLst/>
          </a:prstGeom>
          <a:noFill/>
          <a:ln w="38100">
            <a:solidFill>
              <a:srgbClr val="FFCC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87" name="Oval 5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8" name="Text Box 6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CCCCFF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9" name="Text Box 7"/>
          <p:cNvSpPr txBox="1">
            <a:spLocks noChangeArrowheads="1"/>
          </p:cNvSpPr>
          <p:nvPr/>
        </p:nvSpPr>
        <p:spPr bwMode="auto">
          <a:xfrm>
            <a:off x="5562600" y="32766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CC99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71690" name="Rectangle 8"/>
          <p:cNvSpPr>
            <a:spLocks noChangeArrowheads="1"/>
          </p:cNvSpPr>
          <p:nvPr/>
        </p:nvSpPr>
        <p:spPr bwMode="auto">
          <a:xfrm>
            <a:off x="5105400" y="1219200"/>
            <a:ext cx="3733800" cy="12954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5194300" y="1371600"/>
          <a:ext cx="355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4" imgW="1726920" imgH="419040" progId="Equation.3">
                  <p:embed/>
                </p:oleObj>
              </mc:Choice>
              <mc:Fallback>
                <p:oleObj name="Equation" r:id="rId4" imgW="1726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1371600"/>
                        <a:ext cx="3556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463550" y="1447800"/>
          <a:ext cx="34782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6" imgW="1688760" imgH="419040" progId="Equation.3">
                  <p:embed/>
                </p:oleObj>
              </mc:Choice>
              <mc:Fallback>
                <p:oleObj name="Equation" r:id="rId6" imgW="1688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447800"/>
                        <a:ext cx="34782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914400" y="2743200"/>
            <a:ext cx="120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All docs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4667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3731" name="Oval 3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5029200" y="37338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FFCC99"/>
              </a:solidFill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458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Very high precision, very low recall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5943600" y="29718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H="1">
            <a:off x="5334000" y="3276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4754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 flipV="1">
            <a:off x="1219200" y="2895600"/>
            <a:ext cx="6096000" cy="24384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838200" y="1828800"/>
            <a:ext cx="381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High recall, but low precision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867400" y="52578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6888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7827" name="Oval 3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6172200" y="32766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598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Very low precision, very low recall (0 for both)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5867400" y="43434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H="1" flipV="1">
            <a:off x="6400800" y="3657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40944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2"/>
          <p:cNvSpPr>
            <a:spLocks noChangeArrowheads="1"/>
          </p:cNvSpPr>
          <p:nvPr/>
        </p:nvSpPr>
        <p:spPr bwMode="auto">
          <a:xfrm rot="-1673343">
            <a:off x="1524000" y="3886200"/>
            <a:ext cx="4495800" cy="1828800"/>
          </a:xfrm>
          <a:prstGeom prst="ellips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752600" y="48768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453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High precision, high recall (at last!)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6019800" y="38862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7724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Why Precision and Recall?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de-DE" sz="2800" dirty="0" smtClean="0"/>
              <a:t>Get as much of what we want while at the same time getting as little junk as possible.</a:t>
            </a:r>
          </a:p>
          <a:p>
            <a:pPr>
              <a:buFontTx/>
              <a:buNone/>
            </a:pPr>
            <a:r>
              <a:rPr lang="en-US" altLang="de-DE" sz="2800" dirty="0" smtClean="0"/>
              <a:t>Recall is the percentage of relevant documents returned compared to everything that is available!</a:t>
            </a:r>
          </a:p>
          <a:p>
            <a:pPr>
              <a:buFontTx/>
              <a:buNone/>
            </a:pPr>
            <a:r>
              <a:rPr lang="en-US" altLang="de-DE" sz="2800" dirty="0" smtClean="0"/>
              <a:t>Precision is the percentage of relevant documents compared to what is returned!</a:t>
            </a:r>
          </a:p>
          <a:p>
            <a:pPr>
              <a:buFontTx/>
              <a:buNone/>
            </a:pPr>
            <a:r>
              <a:rPr lang="en-US" altLang="de-DE" sz="2800" dirty="0" smtClean="0"/>
              <a:t>The desired trade-off between precision and recall is specific to the scenario we are 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modified from Giles</a:t>
            </a:r>
          </a:p>
        </p:txBody>
      </p:sp>
    </p:spTree>
    <p:extLst>
      <p:ext uri="{BB962C8B-B14F-4D97-AF65-F5344CB8AC3E}">
        <p14:creationId xmlns:p14="http://schemas.microsoft.com/office/powerpoint/2010/main" val="29827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de-DE" smtClean="0"/>
              <a:t>Relation to Contingency Table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810000"/>
            <a:ext cx="5715000" cy="3048000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en-US" altLang="de-DE" sz="2800" smtClean="0"/>
              <a:t>Accuracy: (a+d) / (a+b+c+d)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Precision:  a/(a+b)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Recall:       a/(a+c)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Why don’t we use Accuracy for IR?</a:t>
            </a:r>
          </a:p>
          <a:p>
            <a:pPr lvl="1">
              <a:lnSpc>
                <a:spcPct val="60000"/>
              </a:lnSpc>
            </a:pPr>
            <a:r>
              <a:rPr lang="en-US" altLang="de-DE" sz="2400" smtClean="0"/>
              <a:t>(Assuming a large collection)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Most docs aren’t relevant 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Most docs aren’t retrieved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Inflates the accuracy value</a:t>
            </a:r>
          </a:p>
        </p:txBody>
      </p:sp>
      <p:graphicFrame>
        <p:nvGraphicFramePr>
          <p:cNvPr id="706564" name="Group 4"/>
          <p:cNvGraphicFramePr>
            <a:graphicFrameLocks noGrp="1"/>
          </p:cNvGraphicFramePr>
          <p:nvPr/>
        </p:nvGraphicFramePr>
        <p:xfrm>
          <a:off x="1981200" y="1447800"/>
          <a:ext cx="4800600" cy="2276476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600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415010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task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Given an email about a seminar</a:t>
            </a:r>
          </a:p>
          <a:p>
            <a:r>
              <a:rPr lang="de-DE" dirty="0" smtClean="0"/>
              <a:t>Annotate</a:t>
            </a:r>
          </a:p>
          <a:p>
            <a:pPr lvl="1"/>
            <a:r>
              <a:rPr lang="de-DE" dirty="0" smtClean="0"/>
              <a:t>Speaker</a:t>
            </a:r>
          </a:p>
          <a:p>
            <a:pPr lvl="1"/>
            <a:r>
              <a:rPr lang="de-DE" dirty="0" smtClean="0"/>
              <a:t>Start time</a:t>
            </a:r>
          </a:p>
          <a:p>
            <a:pPr lvl="1"/>
            <a:r>
              <a:rPr lang="de-DE" dirty="0" smtClean="0"/>
              <a:t>End time</a:t>
            </a:r>
          </a:p>
          <a:p>
            <a:pPr lvl="1"/>
            <a:r>
              <a:rPr lang="de-DE" dirty="0" smtClean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5100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- Example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&lt;0.24.4.93.20.59.10.jgc+@NL.CS.CMU.EDU (Jaime Carbonell).0&gt;</a:t>
            </a:r>
          </a:p>
          <a:p>
            <a:pPr marL="0" indent="0">
              <a:buNone/>
            </a:pPr>
            <a:r>
              <a:rPr lang="de-DE" sz="1800" dirty="0" smtClean="0"/>
              <a:t>Type</a:t>
            </a:r>
            <a:r>
              <a:rPr lang="de-DE" sz="1800" dirty="0"/>
              <a:t>:     cmu.cs.proj.mt</a:t>
            </a:r>
          </a:p>
          <a:p>
            <a:pPr marL="0" indent="0">
              <a:buNone/>
            </a:pPr>
            <a:r>
              <a:rPr lang="de-DE" sz="1800" dirty="0" smtClean="0"/>
              <a:t>Topic</a:t>
            </a:r>
            <a:r>
              <a:rPr lang="de-DE" sz="1800" dirty="0"/>
              <a:t>:    &lt;speaker&gt;Nagao&lt;/speaker&gt; Talk</a:t>
            </a:r>
          </a:p>
          <a:p>
            <a:pPr marL="0" indent="0">
              <a:buNone/>
            </a:pPr>
            <a:r>
              <a:rPr lang="de-DE" sz="1800" dirty="0" smtClean="0"/>
              <a:t>Dates</a:t>
            </a:r>
            <a:r>
              <a:rPr lang="de-DE" sz="1800" dirty="0"/>
              <a:t>:    26-Apr-93</a:t>
            </a:r>
          </a:p>
          <a:p>
            <a:pPr marL="0" indent="0">
              <a:buNone/>
            </a:pPr>
            <a:r>
              <a:rPr lang="de-DE" sz="1800" dirty="0" smtClean="0"/>
              <a:t>Time</a:t>
            </a:r>
            <a:r>
              <a:rPr lang="de-DE" sz="1800" dirty="0"/>
              <a:t>:     &lt;stime&gt;10:00&lt;/stime&gt; - &lt;etime&gt;11:00 AM&lt;/etime&gt;</a:t>
            </a:r>
          </a:p>
          <a:p>
            <a:pPr marL="0" indent="0">
              <a:buNone/>
            </a:pPr>
            <a:r>
              <a:rPr lang="de-DE" sz="1800" dirty="0" smtClean="0"/>
              <a:t>PostedBy</a:t>
            </a:r>
            <a:r>
              <a:rPr lang="de-DE" sz="1800" dirty="0"/>
              <a:t>: jgc+ on 24-Apr-93 at 20:59 from NL.CS.CMU.EDU (Jaime Carbonell)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Abstract</a:t>
            </a:r>
            <a:r>
              <a:rPr lang="de-DE" sz="1800" dirty="0"/>
              <a:t>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&lt;paragraph&gt;&lt;sentence&gt;This Monday, 4/26, &lt;speaker&gt;Prof. Makoto Nagao&lt;/speaker&gt; will give a seminar in </a:t>
            </a:r>
            <a:r>
              <a:rPr lang="de-DE" sz="1800" dirty="0" smtClean="0"/>
              <a:t>the &lt;</a:t>
            </a:r>
            <a:r>
              <a:rPr lang="de-DE" sz="1800" dirty="0"/>
              <a:t>location&gt;CMT red conference room&lt;/location&gt; &lt;stime&gt;10&lt;/stime&gt;-&lt;etime&gt;11am&lt;/etime&gt; on recent MT research results&lt;/sentence&gt;.&lt;/paragraph&gt;</a:t>
            </a:r>
          </a:p>
          <a:p>
            <a:pPr marL="0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0762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Reading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Please read Sarawagi Chapter 3 for next time</a:t>
            </a:r>
          </a:p>
          <a:p>
            <a:pPr lvl="1"/>
            <a:r>
              <a:rPr lang="de-DE" dirty="0"/>
              <a:t>Sarawagi talks about classifier based IE in Chapter 3</a:t>
            </a:r>
          </a:p>
          <a:p>
            <a:pPr lvl="1"/>
            <a:r>
              <a:rPr lang="de-DE" dirty="0"/>
              <a:t>Unfortunately, the discussion is very technical. I would recommend reading it, but not worrying too much about the math (</a:t>
            </a:r>
            <a:r>
              <a:rPr lang="de-DE" dirty="0" smtClean="0"/>
              <a:t>yet), just get the basic idea</a:t>
            </a:r>
          </a:p>
          <a:p>
            <a:pPr lvl="1"/>
            <a:r>
              <a:rPr lang="de-DE" dirty="0" smtClean="0"/>
              <a:t>You may find yourself wanting to reread Chapter 3 again after we discuss machine learning</a:t>
            </a: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Creating Rules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Suppose we observe "the seminar at &lt;stime&gt;4 pm&lt;/stime&gt; will [...]" in a training document</a:t>
            </a:r>
          </a:p>
          <a:p>
            <a:r>
              <a:rPr lang="de-DE" sz="2800" dirty="0" smtClean="0"/>
              <a:t>The processed representation will have access to the words and to additional knowledge</a:t>
            </a:r>
          </a:p>
          <a:p>
            <a:r>
              <a:rPr lang="de-DE" sz="2800" dirty="0" smtClean="0"/>
              <a:t>We can create a very specific rule for &lt;stime&gt;</a:t>
            </a:r>
          </a:p>
          <a:p>
            <a:pPr lvl="1"/>
            <a:r>
              <a:rPr lang="de-DE" sz="2400" dirty="0" smtClean="0"/>
              <a:t>And then generalize this by dropping constraints (as discussed previously)</a:t>
            </a:r>
          </a:p>
        </p:txBody>
      </p:sp>
    </p:spTree>
    <p:extLst>
      <p:ext uri="{BB962C8B-B14F-4D97-AF65-F5344CB8AC3E}">
        <p14:creationId xmlns:p14="http://schemas.microsoft.com/office/powerpoint/2010/main" val="38400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1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4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For each rule, we look for:</a:t>
            </a:r>
          </a:p>
          <a:p>
            <a:pPr lvl="1"/>
            <a:r>
              <a:rPr lang="de-DE" dirty="0" smtClean="0"/>
              <a:t>Support (training examples that match this pattern)</a:t>
            </a:r>
          </a:p>
          <a:p>
            <a:pPr lvl="1"/>
            <a:r>
              <a:rPr lang="de-DE" dirty="0" smtClean="0"/>
              <a:t>Conflicts (training examples that match this pattern with no annotation, or a different annotation)</a:t>
            </a:r>
          </a:p>
          <a:p>
            <a:r>
              <a:rPr lang="de-DE" dirty="0" smtClean="0"/>
              <a:t>Suppose we see: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"tomorrow at &lt;stime&gt;9 am&lt;/stime&gt;"</a:t>
            </a:r>
          </a:p>
          <a:p>
            <a:pPr lvl="1"/>
            <a:r>
              <a:rPr lang="de-DE" dirty="0" smtClean="0"/>
              <a:t>The rule in our example applies!</a:t>
            </a:r>
          </a:p>
          <a:p>
            <a:pPr lvl="1"/>
            <a:r>
              <a:rPr lang="de-DE" dirty="0" smtClean="0"/>
              <a:t>If there are no conflicts, we have a more general rule</a:t>
            </a:r>
          </a:p>
          <a:p>
            <a:r>
              <a:rPr lang="de-DE" dirty="0" smtClean="0"/>
              <a:t>Overall: we try to take the most general rules which don't have conflicts</a:t>
            </a:r>
          </a:p>
        </p:txBody>
      </p:sp>
    </p:spTree>
    <p:extLst>
      <p:ext uri="{BB962C8B-B14F-4D97-AF65-F5344CB8AC3E}">
        <p14:creationId xmlns:p14="http://schemas.microsoft.com/office/powerpoint/2010/main" val="13447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Returning to Evaluation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This time, evaluation specifically for IE</a:t>
            </a:r>
          </a:p>
        </p:txBody>
      </p:sp>
    </p:spTree>
    <p:extLst>
      <p:ext uri="{BB962C8B-B14F-4D97-AF65-F5344CB8AC3E}">
        <p14:creationId xmlns:p14="http://schemas.microsoft.com/office/powerpoint/2010/main" val="33713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4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3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3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3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Evaluation in more detail </a:t>
            </a:r>
          </a:p>
          <a:p>
            <a:pPr lvl="1"/>
            <a:r>
              <a:rPr lang="de-DE" dirty="0" smtClean="0"/>
              <a:t>Look at Information Retrieval</a:t>
            </a:r>
          </a:p>
          <a:p>
            <a:r>
              <a:rPr lang="de-DE" dirty="0" smtClean="0"/>
              <a:t>Return to Rule-Based NER</a:t>
            </a:r>
          </a:p>
          <a:p>
            <a:pPr lvl="1"/>
            <a:r>
              <a:rPr lang="de-DE" dirty="0" smtClean="0"/>
              <a:t>The CMU Seminar dataset</a:t>
            </a:r>
          </a:p>
          <a:p>
            <a:r>
              <a:rPr lang="de-DE" dirty="0"/>
              <a:t>Issues in </a:t>
            </a:r>
            <a:r>
              <a:rPr lang="de-DE" dirty="0" smtClean="0"/>
              <a:t>Evaluation of IE</a:t>
            </a:r>
            <a:endParaRPr lang="de-DE" dirty="0"/>
          </a:p>
          <a:p>
            <a:r>
              <a:rPr lang="de-DE" dirty="0" smtClean="0"/>
              <a:t>Human Annotation for 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False Negative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Gold standard test set: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r>
              <a:rPr lang="de-DE" dirty="0" smtClean="0"/>
              <a:t>Starting from &lt;stime&gt;11 am&lt;/stime&gt;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 nothing: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Starting from 11 am</a:t>
            </a:r>
          </a:p>
          <a:p>
            <a:pPr marL="57150" indent="0">
              <a:buNone/>
            </a:pPr>
            <a:endParaRPr lang="de-DE" dirty="0"/>
          </a:p>
          <a:p>
            <a:r>
              <a:rPr lang="de-DE" dirty="0" smtClean="0"/>
              <a:t>False negative (which measure does this hurt?)</a:t>
            </a:r>
          </a:p>
        </p:txBody>
      </p:sp>
    </p:spTree>
    <p:extLst>
      <p:ext uri="{BB962C8B-B14F-4D97-AF65-F5344CB8AC3E}">
        <p14:creationId xmlns:p14="http://schemas.microsoft.com/office/powerpoint/2010/main" val="8061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False Positive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Gold standard test set:</a:t>
            </a:r>
          </a:p>
          <a:p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Followed by lunch at 11:30 am , and meetings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&lt;stime&gt;11:30 am&lt;/stime&gt;</a:t>
            </a:r>
            <a:endParaRPr lang="de-DE" dirty="0"/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False positive (which measure does this hurt?)</a:t>
            </a:r>
          </a:p>
        </p:txBody>
      </p:sp>
    </p:spTree>
    <p:extLst>
      <p:ext uri="{BB962C8B-B14F-4D97-AF65-F5344CB8AC3E}">
        <p14:creationId xmlns:p14="http://schemas.microsoft.com/office/powerpoint/2010/main" val="8061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Mislabeled in CMU Seminars</a:t>
            </a:r>
            <a:endParaRPr lang="de-D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Gold standard test set:</a:t>
            </a:r>
          </a:p>
          <a:p>
            <a:endParaRPr lang="de-DE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e-DE" dirty="0" smtClean="0"/>
              <a:t>at a different time - &lt;stime&gt;6 pm&lt;/stime&gt;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 smtClean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e-DE" dirty="0" smtClean="0"/>
              <a:t>... - &lt;etime&gt;6 pm&lt;/etime&gt;</a:t>
            </a:r>
          </a:p>
          <a:p>
            <a:pPr marL="57150" indent="0">
              <a:buFont typeface="Arial" panose="020B0604020202020204" pitchFamily="34" charset="0"/>
              <a:buNone/>
            </a:pPr>
            <a:endParaRPr lang="de-DE" dirty="0" smtClean="0"/>
          </a:p>
          <a:p>
            <a:r>
              <a:rPr lang="de-DE" dirty="0" smtClean="0"/>
              <a:t>What sort of error do we have here?</a:t>
            </a:r>
          </a:p>
          <a:p>
            <a:r>
              <a:rPr lang="de-DE" dirty="0" smtClean="0"/>
              <a:t>Which measures are affected?</a:t>
            </a:r>
          </a:p>
          <a:p>
            <a:r>
              <a:rPr lang="de-DE" dirty="0" smtClean="0"/>
              <a:t>Note that this is different from Information Retrieval!</a:t>
            </a:r>
          </a:p>
        </p:txBody>
      </p:sp>
    </p:spTree>
    <p:extLst>
      <p:ext uri="{BB962C8B-B14F-4D97-AF65-F5344CB8AC3E}">
        <p14:creationId xmlns:p14="http://schemas.microsoft.com/office/powerpoint/2010/main" val="285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Partial Matches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Gold standard test set:</a:t>
            </a:r>
          </a:p>
          <a:p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&lt;stime&gt;5 pm&lt;/stime&gt;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&lt;stime&gt;5&lt;/stime&gt; pm</a:t>
            </a:r>
          </a:p>
          <a:p>
            <a:pPr marL="57150" indent="0">
              <a:buNone/>
            </a:pPr>
            <a:endParaRPr lang="de-DE" dirty="0"/>
          </a:p>
          <a:p>
            <a:r>
              <a:rPr lang="de-DE" dirty="0" smtClean="0"/>
              <a:t>Then I get a partial match (worth 0.5)</a:t>
            </a:r>
          </a:p>
          <a:p>
            <a:r>
              <a:rPr lang="de-DE" dirty="0" smtClean="0"/>
              <a:t>Also different from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31711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1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8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8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0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Evaluation is a critical issue where there is still much work to be done</a:t>
            </a:r>
          </a:p>
          <a:p>
            <a:r>
              <a:rPr lang="de-DE" dirty="0" smtClean="0"/>
              <a:t>But before we can evaluate, we need a </a:t>
            </a:r>
            <a:r>
              <a:rPr lang="de-DE" b="1" dirty="0" smtClean="0"/>
              <a:t>gold standard</a:t>
            </a:r>
            <a:endParaRPr lang="de-DE" dirty="0" smtClean="0"/>
          </a:p>
          <a:p>
            <a:r>
              <a:rPr lang="de-DE" dirty="0" smtClean="0"/>
              <a:t>Training IE systems</a:t>
            </a:r>
          </a:p>
          <a:p>
            <a:pPr lvl="1"/>
            <a:r>
              <a:rPr lang="de-DE" dirty="0" smtClean="0"/>
              <a:t>Critical component for "learning" statistical classifiers</a:t>
            </a:r>
          </a:p>
          <a:p>
            <a:pPr lvl="1"/>
            <a:r>
              <a:rPr lang="de-DE" dirty="0" smtClean="0"/>
              <a:t>The more data, the better the classifier</a:t>
            </a:r>
          </a:p>
          <a:p>
            <a:r>
              <a:rPr lang="de-DE" dirty="0" smtClean="0"/>
              <a:t>Can also be used for developing a handcrafted NER system</a:t>
            </a:r>
          </a:p>
          <a:p>
            <a:pPr lvl="1"/>
            <a:r>
              <a:rPr lang="de-DE" dirty="0" smtClean="0"/>
              <a:t>Constant rescoring and coverage checks are very helpful</a:t>
            </a:r>
          </a:p>
          <a:p>
            <a:r>
              <a:rPr lang="de-DE" dirty="0" smtClean="0"/>
              <a:t>Necessary in both cases for </a:t>
            </a:r>
            <a:r>
              <a:rPr lang="de-DE" b="1" dirty="0" smtClean="0"/>
              <a:t>evaluation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984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5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Recall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relevant information the system has extracted (coverage of system).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Recall = 	1 if no possible correct answers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  <a:endParaRPr lang="en-US" altLang="de-DE" sz="2800" u="sng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total # of possible correct answers in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4272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9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9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3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Annotator Variability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Differences in annotation are a significant problem</a:t>
            </a:r>
          </a:p>
          <a:p>
            <a:pPr lvl="1"/>
            <a:r>
              <a:rPr lang="de-DE" dirty="0" smtClean="0"/>
              <a:t>Only some people are good at annotation</a:t>
            </a:r>
          </a:p>
          <a:p>
            <a:pPr lvl="1"/>
            <a:r>
              <a:rPr lang="de-DE" dirty="0" smtClean="0"/>
              <a:t>Practice helps</a:t>
            </a:r>
          </a:p>
          <a:p>
            <a:r>
              <a:rPr lang="de-DE" dirty="0" smtClean="0"/>
              <a:t>Even good annotators can have different understanding of the task</a:t>
            </a:r>
          </a:p>
          <a:p>
            <a:pPr lvl="1"/>
            <a:r>
              <a:rPr lang="de-DE" dirty="0" smtClean="0"/>
              <a:t>For instance, in doubt, annotate? Or not?</a:t>
            </a:r>
          </a:p>
          <a:p>
            <a:pPr lvl="1"/>
            <a:r>
              <a:rPr lang="de-DE" dirty="0" smtClean="0"/>
              <a:t>(~ precision/recall tradeoffs)</a:t>
            </a:r>
          </a:p>
          <a:p>
            <a:r>
              <a:rPr lang="de-DE" dirty="0" smtClean="0"/>
              <a:t>Effect of using gold standard corpora that are not well annotated</a:t>
            </a:r>
          </a:p>
          <a:p>
            <a:pPr lvl="1"/>
            <a:r>
              <a:rPr lang="de-DE" dirty="0" smtClean="0"/>
              <a:t>Evaluations can return inaccurate results</a:t>
            </a:r>
          </a:p>
          <a:p>
            <a:pPr lvl="1"/>
            <a:r>
              <a:rPr lang="de-DE" dirty="0" smtClean="0"/>
              <a:t>Systems trained on inconsistent data can develop problems which are worse than if the training examples are eliminated</a:t>
            </a:r>
          </a:p>
          <a:p>
            <a:r>
              <a:rPr lang="de-DE" dirty="0" smtClean="0"/>
              <a:t>Crowd-sourcing, which we will talk about later, has all of these same problems even more strongly!</a:t>
            </a: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5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1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5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Slide sources</a:t>
            </a:r>
          </a:p>
          <a:p>
            <a:pPr lvl="1"/>
            <a:r>
              <a:rPr lang="de-DE" dirty="0" smtClean="0"/>
              <a:t>Some of the slides presented today were from C. Lee Giles, Penn State and Fabio Ciravegna, Sheffield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11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Last two lectures</a:t>
            </a:r>
          </a:p>
          <a:p>
            <a:pPr lvl="1"/>
            <a:r>
              <a:rPr lang="de-DE" dirty="0" smtClean="0"/>
              <a:t>Rule-based NER</a:t>
            </a:r>
          </a:p>
          <a:p>
            <a:pPr lvl="1"/>
            <a:r>
              <a:rPr lang="de-DE" dirty="0" smtClean="0"/>
              <a:t>Learning rules for NER</a:t>
            </a:r>
          </a:p>
          <a:p>
            <a:pPr lvl="1"/>
            <a:r>
              <a:rPr lang="de-DE" dirty="0" smtClean="0"/>
              <a:t>Evaluation</a:t>
            </a:r>
          </a:p>
          <a:p>
            <a:pPr lvl="1"/>
            <a:r>
              <a:rPr lang="de-DE" dirty="0" smtClean="0"/>
              <a:t>Annotation</a:t>
            </a:r>
          </a:p>
          <a:p>
            <a:pPr lvl="1"/>
            <a:endParaRPr lang="de-DE" dirty="0"/>
          </a:p>
          <a:p>
            <a:r>
              <a:rPr lang="de-DE" dirty="0" smtClean="0"/>
              <a:t>Please read Sarawagi Chapter 3!</a:t>
            </a:r>
          </a:p>
        </p:txBody>
      </p:sp>
    </p:spTree>
    <p:extLst>
      <p:ext uri="{BB962C8B-B14F-4D97-AF65-F5344CB8AC3E}">
        <p14:creationId xmlns:p14="http://schemas.microsoft.com/office/powerpoint/2010/main" val="23319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Precision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of the information the system returned is correct (accuracy).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  <a:endParaRPr lang="en-US" altLang="de-DE" sz="2400" dirty="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= 	1 if no answers given by system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 </a:t>
            </a:r>
            <a:r>
              <a:rPr lang="en-US" altLang="de-DE" sz="2800" dirty="0" smtClean="0">
                <a:solidFill>
                  <a:srgbClr val="000000"/>
                </a:solidFill>
              </a:rPr>
              <a:t>                    </a:t>
            </a:r>
            <a:r>
              <a:rPr lang="en-US" altLang="de-DE" sz="2800" u="sng" dirty="0">
                <a:solidFill>
                  <a:srgbClr val="000000"/>
                </a:solidFill>
              </a:rPr>
              <a:t> 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 # of answers given by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5189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778941"/>
            <a:ext cx="9052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Every system, algorithm or theory should be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evaluated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, i.e. its output should be compared to the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gold standard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(i.e. the ideal output).</a:t>
            </a:r>
            <a:r>
              <a:rPr lang="en-US" sz="2400" dirty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Suppose we try to find scientists…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0446" y="2182406"/>
            <a:ext cx="6681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Clinton, Obama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782483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  |O|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6635" y="4919008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|G|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8744" y="2808856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8983" y="278257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82786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7381" y="286717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7040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9289" y="39829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8983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2589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4404" y="399724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39972" y="6324451"/>
            <a:ext cx="15899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7253" y="6459507"/>
            <a:ext cx="17413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4307" y="6670182"/>
            <a:ext cx="2268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8164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800" smtClean="0"/>
              <a:t>Evaluation</a:t>
            </a:r>
            <a:endParaRPr lang="en-US" altLang="de-DE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z="4000" smtClean="0"/>
              <a:t>Why Evaluate?</a:t>
            </a:r>
          </a:p>
          <a:p>
            <a:r>
              <a:rPr lang="en-US" altLang="de-DE" sz="4000" smtClean="0"/>
              <a:t>What to Evaluate?</a:t>
            </a:r>
          </a:p>
          <a:p>
            <a:r>
              <a:rPr lang="en-US" altLang="de-DE" sz="4000" smtClean="0"/>
              <a:t>How to Evaluate?</a:t>
            </a:r>
          </a:p>
          <a:p>
            <a:endParaRPr lang="en-US" altLang="de-DE" sz="4000" smtClean="0"/>
          </a:p>
        </p:txBody>
      </p:sp>
      <p:sp>
        <p:nvSpPr>
          <p:cNvPr id="4" name="TextBox 3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8880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Why Evaluate?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z="3600" dirty="0" smtClean="0"/>
              <a:t>Determine if the system is useful</a:t>
            </a:r>
          </a:p>
          <a:p>
            <a:r>
              <a:rPr lang="en-US" altLang="de-DE" sz="3600" dirty="0" smtClean="0"/>
              <a:t>Make comparative assessments with other methods/systems</a:t>
            </a:r>
          </a:p>
          <a:p>
            <a:pPr lvl="1"/>
            <a:r>
              <a:rPr lang="en-US" altLang="de-DE" sz="3200" dirty="0" smtClean="0"/>
              <a:t>Who’s the best?</a:t>
            </a:r>
          </a:p>
          <a:p>
            <a:r>
              <a:rPr lang="en-US" altLang="de-DE" sz="3600" b="1" dirty="0" smtClean="0"/>
              <a:t>Test and improve systems</a:t>
            </a:r>
          </a:p>
          <a:p>
            <a:r>
              <a:rPr lang="en-US" altLang="de-DE" sz="3600" dirty="0" smtClean="0"/>
              <a:t>Others: Marketing,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modified from Giles</a:t>
            </a:r>
          </a:p>
        </p:txBody>
      </p:sp>
    </p:spTree>
    <p:extLst>
      <p:ext uri="{BB962C8B-B14F-4D97-AF65-F5344CB8AC3E}">
        <p14:creationId xmlns:p14="http://schemas.microsoft.com/office/powerpoint/2010/main" val="32344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1781</Words>
  <Application>Microsoft Office PowerPoint</Application>
  <PresentationFormat>On-screen Show (4:3)</PresentationFormat>
  <Paragraphs>380</Paragraphs>
  <Slides>59</Slides>
  <Notes>19</Notes>
  <HiddenSlides>1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Office Theme</vt:lpstr>
      <vt:lpstr>1_Office Theme</vt:lpstr>
      <vt:lpstr>Blank Presentation</vt:lpstr>
      <vt:lpstr>2_Office Theme</vt:lpstr>
      <vt:lpstr>1_Blank Presentation</vt:lpstr>
      <vt:lpstr>Equation</vt:lpstr>
      <vt:lpstr>Information Extraction Lecture 4 – Named Entity Recognition II</vt:lpstr>
      <vt:lpstr>Administravia</vt:lpstr>
      <vt:lpstr>Reading</vt:lpstr>
      <vt:lpstr>Outline</vt:lpstr>
      <vt:lpstr>Recall</vt:lpstr>
      <vt:lpstr>Precision</vt:lpstr>
      <vt:lpstr>Evaluation</vt:lpstr>
      <vt:lpstr>Evaluation</vt:lpstr>
      <vt:lpstr>Why Evaluate?</vt:lpstr>
      <vt:lpstr>What to Evaluate?</vt:lpstr>
      <vt:lpstr>Relevant vs. Retrieved Documents</vt:lpstr>
      <vt:lpstr>Contingency table of relevant and retrieved documents</vt:lpstr>
      <vt:lpstr>Contingency table of classification of documents</vt:lpstr>
      <vt:lpstr>PowerPoint Presentation</vt:lpstr>
      <vt:lpstr>Retrieval example</vt:lpstr>
      <vt:lpstr>Retrieval example</vt:lpstr>
      <vt:lpstr>Precision and Recall – Contingency Table</vt:lpstr>
      <vt:lpstr>Contingency table of relevant and retrieved documents</vt:lpstr>
      <vt:lpstr>What do we want</vt:lpstr>
      <vt:lpstr>Relevant vs. Retrieved</vt:lpstr>
      <vt:lpstr>Precision vs. Recall</vt:lpstr>
      <vt:lpstr>Retrieved vs. Relevant Documents</vt:lpstr>
      <vt:lpstr>Retrieved vs. Relevant Documents</vt:lpstr>
      <vt:lpstr>Retrieved vs. Relevant Documents</vt:lpstr>
      <vt:lpstr>Retrieved vs. Relevant Documents</vt:lpstr>
      <vt:lpstr>Why Precision and Recall?</vt:lpstr>
      <vt:lpstr>Relation to Contingency Table</vt:lpstr>
      <vt:lpstr>CMU Seminars task</vt:lpstr>
      <vt:lpstr>CMU Seminars - Example</vt:lpstr>
      <vt:lpstr>Creating Rules</vt:lpstr>
      <vt:lpstr>PowerPoint Presentation</vt:lpstr>
      <vt:lpstr>PowerPoint Presentation</vt:lpstr>
      <vt:lpstr>PowerPoint Presentation</vt:lpstr>
      <vt:lpstr>PowerPoint Presentation</vt:lpstr>
      <vt:lpstr>Returning to Evaluation</vt:lpstr>
      <vt:lpstr>PowerPoint Presentation</vt:lpstr>
      <vt:lpstr>PowerPoint Presentation</vt:lpstr>
      <vt:lpstr>PowerPoint Presentation</vt:lpstr>
      <vt:lpstr>PowerPoint Presentation</vt:lpstr>
      <vt:lpstr>False Negative in CMU Seminars</vt:lpstr>
      <vt:lpstr>False Positive in CMU Seminars</vt:lpstr>
      <vt:lpstr>Mislabeled in CMU Seminars</vt:lpstr>
      <vt:lpstr>Partial Matches in CMU Seminars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Annotator Variability</vt:lpstr>
      <vt:lpstr>PowerPoint Presentation</vt:lpstr>
      <vt:lpstr>PowerPoint Presentation</vt:lpstr>
      <vt:lpstr>Conclusion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Named Entities 2</dc:title>
  <dc:creator>Alexander Fraser</dc:creator>
  <cp:lastModifiedBy>alex</cp:lastModifiedBy>
  <cp:revision>523</cp:revision>
  <dcterms:created xsi:type="dcterms:W3CDTF">2011-12-07T15:05:48Z</dcterms:created>
  <dcterms:modified xsi:type="dcterms:W3CDTF">2016-11-09T14:05:41Z</dcterms:modified>
</cp:coreProperties>
</file>