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715" r:id="rId2"/>
    <p:sldMasterId id="2147483727" r:id="rId3"/>
  </p:sldMasterIdLst>
  <p:notesMasterIdLst>
    <p:notesMasterId r:id="rId53"/>
  </p:notesMasterIdLst>
  <p:handoutMasterIdLst>
    <p:handoutMasterId r:id="rId54"/>
  </p:handoutMasterIdLst>
  <p:sldIdLst>
    <p:sldId id="863" r:id="rId4"/>
    <p:sldId id="864" r:id="rId5"/>
    <p:sldId id="872" r:id="rId6"/>
    <p:sldId id="868" r:id="rId7"/>
    <p:sldId id="865" r:id="rId8"/>
    <p:sldId id="869" r:id="rId9"/>
    <p:sldId id="873" r:id="rId10"/>
    <p:sldId id="866" r:id="rId11"/>
    <p:sldId id="859" r:id="rId12"/>
    <p:sldId id="870" r:id="rId13"/>
    <p:sldId id="861" r:id="rId14"/>
    <p:sldId id="819" r:id="rId15"/>
    <p:sldId id="820" r:id="rId16"/>
    <p:sldId id="821" r:id="rId17"/>
    <p:sldId id="822" r:id="rId18"/>
    <p:sldId id="823" r:id="rId19"/>
    <p:sldId id="824" r:id="rId20"/>
    <p:sldId id="825" r:id="rId21"/>
    <p:sldId id="826" r:id="rId22"/>
    <p:sldId id="849" r:id="rId23"/>
    <p:sldId id="871" r:id="rId24"/>
    <p:sldId id="850" r:id="rId25"/>
    <p:sldId id="851" r:id="rId26"/>
    <p:sldId id="852" r:id="rId27"/>
    <p:sldId id="853" r:id="rId28"/>
    <p:sldId id="876" r:id="rId29"/>
    <p:sldId id="828" r:id="rId30"/>
    <p:sldId id="829" r:id="rId31"/>
    <p:sldId id="830" r:id="rId32"/>
    <p:sldId id="831" r:id="rId33"/>
    <p:sldId id="832" r:id="rId34"/>
    <p:sldId id="833" r:id="rId35"/>
    <p:sldId id="834" r:id="rId36"/>
    <p:sldId id="835" r:id="rId37"/>
    <p:sldId id="836" r:id="rId38"/>
    <p:sldId id="770" r:id="rId39"/>
    <p:sldId id="771" r:id="rId40"/>
    <p:sldId id="772" r:id="rId41"/>
    <p:sldId id="773" r:id="rId42"/>
    <p:sldId id="787" r:id="rId43"/>
    <p:sldId id="785" r:id="rId44"/>
    <p:sldId id="786" r:id="rId45"/>
    <p:sldId id="794" r:id="rId46"/>
    <p:sldId id="792" r:id="rId47"/>
    <p:sldId id="874" r:id="rId48"/>
    <p:sldId id="858" r:id="rId49"/>
    <p:sldId id="875" r:id="rId50"/>
    <p:sldId id="862" r:id="rId51"/>
    <p:sldId id="839" r:id="rId52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E" id="{6359BEAC-69BD-974C-9807-1D0E50EC7B2D}">
          <p14:sldIdLst>
            <p14:sldId id="863"/>
            <p14:sldId id="864"/>
            <p14:sldId id="872"/>
            <p14:sldId id="868"/>
            <p14:sldId id="865"/>
            <p14:sldId id="869"/>
            <p14:sldId id="873"/>
            <p14:sldId id="866"/>
            <p14:sldId id="859"/>
            <p14:sldId id="870"/>
            <p14:sldId id="861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49"/>
            <p14:sldId id="871"/>
            <p14:sldId id="850"/>
            <p14:sldId id="851"/>
            <p14:sldId id="852"/>
            <p14:sldId id="853"/>
            <p14:sldId id="876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770"/>
            <p14:sldId id="771"/>
            <p14:sldId id="772"/>
            <p14:sldId id="773"/>
            <p14:sldId id="787"/>
            <p14:sldId id="785"/>
            <p14:sldId id="786"/>
            <p14:sldId id="794"/>
            <p14:sldId id="792"/>
            <p14:sldId id="874"/>
            <p14:sldId id="858"/>
            <p14:sldId id="875"/>
            <p14:sldId id="862"/>
            <p14:sldId id="8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79" d="100"/>
          <a:sy n="79" d="100"/>
        </p:scale>
        <p:origin x="2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4" y="4862263"/>
            <a:ext cx="5205934" cy="46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888F8D-5499-FD41-8A4A-7CAB6F8F2F2B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62054-343D-094E-82D3-768D870C4724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F2F6B1-A962-A940-BD75-C9E98742DFD7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CC588-892D-EC44-AAA4-750B513AA06D}" type="slidenum">
              <a:rPr lang="en-US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7F9DC5-766A-484D-BF9C-11B93910376C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60B7-49D0-DD48-B1FC-A6F1C70F309A}" type="slidenum">
              <a:rPr lang="en-US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BD5CE-FBE9-B449-981D-C3C5D3ECC1FC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8447B3-90D0-4749-AE84-B30470B0345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55DD4-4591-6F4C-942C-ED72CAC2BD4A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70F27-3AF0-3441-A158-137FC98419C6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8FD43E-10EC-CE46-A4F9-5378A120B222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82290-67C7-334E-BFD0-E61760035ACE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493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BD625-11C1-EB4E-8759-8D1CDBD868B1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7170B-346D-4B4C-B340-545259C1D16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42"/>
            <a:ext cx="5679440" cy="460522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5A7107-4BC3-6444-81DC-1BE3D17D25C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2D6D02-CDC6-AD48-A633-5A64872AEFB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42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54061-C707-6A47-8FB7-58893B40AC65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10/16/2018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EB9A3-CF9C-7345-8531-31980321227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CBA55-1025-D74E-BF80-29F913EAC134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115CC-3FB1-8643-BF30-B95CD6866FEB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DAFCFC-3CC6-8842-959C-A4437995ABB4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0E74-7481-9E4C-A988-BCF0D02AE2A5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DC478-905E-F541-8C2F-721FC5D5E351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33956-08D7-9A40-8AF0-A8FABDF637A6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18312" cy="3835400"/>
          </a:xfrm>
          <a:solidFill>
            <a:srgbClr val="FFFFFF"/>
          </a:solidFill>
          <a:ln/>
        </p:spPr>
      </p:sp>
      <p:sp>
        <p:nvSpPr>
          <p:cNvPr id="1185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4976" y="4862140"/>
            <a:ext cx="5209351" cy="184666"/>
          </a:xfrm>
          <a:ln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F1264D-D9B1-5C4F-BF09-CBC378E95A06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F81DB-8E08-B045-A72A-E8E100103898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FCF852-AF02-C648-8118-B8758AD162A4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B68C-04ED-8847-BA7F-98773C42A8EA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15E408-F9DC-6246-8F08-C4625718394A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F42A-C534-4941-8558-C682A2ADE33E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8749E7-77B4-CE4B-9269-3C02C26F5F77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4D45-7F1F-5645-8209-4BFB1F3F3393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C255ED-4F13-4147-BC34-36D1CC7DF7EA}" type="datetime1">
              <a:rPr lang="en-US">
                <a:solidFill>
                  <a:srgbClr val="FFFFFF"/>
                </a:solidFill>
              </a:rPr>
              <a:pPr/>
              <a:t>10/16/2018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95016-68D8-984E-ADAF-4A1F2F589442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7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3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7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4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8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732"/>
            <a:ext cx="8229600" cy="37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10/16/2018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81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san@foodscience.com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2914651"/>
            <a:ext cx="8448580" cy="16723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</a:t>
            </a:r>
            <a:r>
              <a:rPr lang="en-US" dirty="0" smtClean="0"/>
              <a:t>2018-2019</a:t>
            </a:r>
            <a:endParaRPr lang="en-US" dirty="0" smtClean="0"/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Prof. 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My Biases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As you may have noticed by now: I am from the US (PhD in Computer Science from USC/ISI, Artifical Intelligence division) </a:t>
            </a:r>
          </a:p>
          <a:p>
            <a:r>
              <a:rPr lang="de-DE" dirty="0" smtClean="0"/>
              <a:t>I am a professor here at CIS</a:t>
            </a:r>
          </a:p>
          <a:p>
            <a:r>
              <a:rPr lang="de-DE" dirty="0" smtClean="0"/>
              <a:t>I do research in the broad area of </a:t>
            </a:r>
            <a:r>
              <a:rPr lang="de-DE" b="1" dirty="0" smtClean="0"/>
              <a:t>statistical NLP</a:t>
            </a:r>
          </a:p>
          <a:p>
            <a:pPr lvl="1"/>
            <a:r>
              <a:rPr lang="de-DE" dirty="0" smtClean="0"/>
              <a:t>I mostly work on </a:t>
            </a:r>
            <a:r>
              <a:rPr lang="de-DE" b="1" dirty="0" smtClean="0"/>
              <a:t>machine translation</a:t>
            </a:r>
            <a:r>
              <a:rPr lang="de-DE" dirty="0" smtClean="0"/>
              <a:t>, and related structured prediction problems (e.g., treebank-based syntactic parsing, generation using sequence (tagging) models)</a:t>
            </a:r>
          </a:p>
          <a:p>
            <a:pPr lvl="1"/>
            <a:r>
              <a:rPr lang="de-DE" dirty="0" smtClean="0"/>
              <a:t>I also work on other multilingual problems such as cross-language information retrieval</a:t>
            </a:r>
          </a:p>
          <a:p>
            <a:r>
              <a:rPr lang="de-DE" dirty="0" smtClean="0"/>
              <a:t>With respect to </a:t>
            </a:r>
            <a:r>
              <a:rPr lang="de-DE" b="1" dirty="0" smtClean="0"/>
              <a:t>rule-based NLP </a:t>
            </a:r>
            <a:r>
              <a:rPr lang="de-DE" dirty="0" smtClean="0"/>
              <a:t>(with manually written rules), I'll try to be as fair as humanly possible, I do use these techniques sometimes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Outline for 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pPr lvl="1"/>
            <a:r>
              <a:rPr lang="de-DE" dirty="0" smtClean="0"/>
              <a:t>Problems requiring information extraction</a:t>
            </a:r>
          </a:p>
          <a:p>
            <a:pPr lvl="1"/>
            <a:r>
              <a:rPr lang="de-DE" dirty="0" smtClean="0"/>
              <a:t>Basic idea of the output</a:t>
            </a:r>
          </a:p>
          <a:p>
            <a:r>
              <a:rPr lang="de-DE" dirty="0" smtClean="0"/>
              <a:t>Abstract idea of the core of an information extraction pipeline</a:t>
            </a:r>
          </a:p>
          <a:p>
            <a:r>
              <a:rPr lang="de-DE" dirty="0" smtClean="0"/>
              <a:t>Course topics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08966" name="Text Box 1030"/>
          <p:cNvSpPr txBox="1">
            <a:spLocks noChangeArrowheads="1"/>
          </p:cNvSpPr>
          <p:nvPr/>
        </p:nvSpPr>
        <p:spPr bwMode="auto">
          <a:xfrm>
            <a:off x="4191002" y="4114800"/>
            <a:ext cx="1710725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Genomics job</a:t>
            </a:r>
          </a:p>
        </p:txBody>
      </p:sp>
      <p:pic>
        <p:nvPicPr>
          <p:cNvPr id="808970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57250"/>
            <a:ext cx="5943600" cy="41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2" name="Text Box 1036"/>
          <p:cNvSpPr txBox="1">
            <a:spLocks noChangeArrowheads="1"/>
          </p:cNvSpPr>
          <p:nvPr/>
        </p:nvSpPr>
        <p:spPr bwMode="auto">
          <a:xfrm>
            <a:off x="5029200" y="2171700"/>
            <a:ext cx="3326616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Mt. 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the school district</a:t>
            </a:r>
          </a:p>
        </p:txBody>
      </p:sp>
      <p:sp>
        <p:nvSpPr>
          <p:cNvPr id="808973" name="Text Box 1037"/>
          <p:cNvSpPr txBox="1">
            <a:spLocks noChangeArrowheads="1"/>
          </p:cNvSpPr>
          <p:nvPr/>
        </p:nvSpPr>
        <p:spPr bwMode="auto">
          <a:xfrm>
            <a:off x="5029200" y="3028950"/>
            <a:ext cx="3441968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 Hostetler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, the company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08974" name="Text Box 1038"/>
          <p:cNvSpPr txBox="1">
            <a:spLocks noChangeArrowheads="1"/>
          </p:cNvSpPr>
          <p:nvPr/>
        </p:nvSpPr>
        <p:spPr bwMode="auto">
          <a:xfrm>
            <a:off x="5029201" y="4011216"/>
            <a:ext cx="2441759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a job opening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503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685800"/>
            <a:ext cx="4439745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477416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79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pic>
        <p:nvPicPr>
          <p:cNvPr id="809987" name="Picture 1027"/>
          <p:cNvPicPr>
            <a:picLocks noChangeAspect="1" noChangeArrowheads="1"/>
          </p:cNvPicPr>
          <p:nvPr/>
        </p:nvPicPr>
        <p:blipFill>
          <a:blip r:embed="rId3"/>
          <a:srcRect r="1163" b="3876"/>
          <a:stretch>
            <a:fillRect/>
          </a:stretch>
        </p:blipFill>
        <p:spPr bwMode="auto">
          <a:xfrm>
            <a:off x="1295400" y="800100"/>
            <a:ext cx="6477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4750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1028"/>
          <p:cNvSpPr>
            <a:spLocks noChangeArrowheads="1"/>
          </p:cNvSpPr>
          <p:nvPr/>
        </p:nvSpPr>
        <p:spPr bwMode="auto">
          <a:xfrm>
            <a:off x="-206375" y="1"/>
            <a:ext cx="91408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676871" name="Picture 1031" descr="2002_10_14_152651_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25033"/>
            <a:ext cx="7272808" cy="4827397"/>
          </a:xfrm>
          <a:prstGeom prst="rect">
            <a:avLst/>
          </a:prstGeom>
          <a:noFill/>
        </p:spPr>
      </p:pic>
      <p:sp>
        <p:nvSpPr>
          <p:cNvPr id="676872" name="Rectangle 1032"/>
          <p:cNvSpPr>
            <a:spLocks noChangeArrowheads="1"/>
          </p:cNvSpPr>
          <p:nvPr/>
        </p:nvSpPr>
        <p:spPr bwMode="auto">
          <a:xfrm>
            <a:off x="609616" y="2971985"/>
            <a:ext cx="4089261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8080"/>
                </a:solidFill>
                <a:latin typeface="Arial" pitchFamily="-107" charset="0"/>
              </a:rPr>
              <a:t>Job Openings: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Category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Food Services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Keyword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Baker</a:t>
            </a:r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 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Location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Continental  U.S.</a:t>
            </a:r>
            <a:endParaRPr lang="en-US" sz="1400" b="1" i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736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978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2" y="689372"/>
            <a:ext cx="5622925" cy="4170759"/>
          </a:xfrm>
          <a:prstGeom prst="rect">
            <a:avLst/>
          </a:prstGeom>
          <a:noFill/>
        </p:spPr>
      </p:pic>
      <p:sp>
        <p:nvSpPr>
          <p:cNvPr id="1184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25" y="0"/>
            <a:ext cx="9139237" cy="601266"/>
          </a:xfrm>
          <a:ln/>
        </p:spPr>
        <p:txBody>
          <a:bodyPr lIns="92160" tIns="46080" rIns="92160" bIns="46080"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/>
              <a:t>Extracting Job Openings from the Web </a:t>
            </a:r>
            <a:endParaRPr lang="en-GB" sz="4000" dirty="0"/>
          </a:p>
        </p:txBody>
      </p:sp>
      <p:sp>
        <p:nvSpPr>
          <p:cNvPr id="1184772" name="Oval 4"/>
          <p:cNvSpPr>
            <a:spLocks noChangeArrowheads="1"/>
          </p:cNvSpPr>
          <p:nvPr/>
        </p:nvSpPr>
        <p:spPr bwMode="auto">
          <a:xfrm>
            <a:off x="304800" y="2320531"/>
            <a:ext cx="1123950" cy="183356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1184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4076" y="857251"/>
            <a:ext cx="5235575" cy="4126706"/>
          </a:xfrm>
          <a:prstGeom prst="rect">
            <a:avLst/>
          </a:prstGeom>
          <a:noFill/>
        </p:spPr>
      </p:pic>
      <p:sp>
        <p:nvSpPr>
          <p:cNvPr id="1184774" name="Line 6"/>
          <p:cNvSpPr>
            <a:spLocks noChangeShapeType="1"/>
          </p:cNvSpPr>
          <p:nvPr/>
        </p:nvSpPr>
        <p:spPr bwMode="auto">
          <a:xfrm flipV="1">
            <a:off x="1303338" y="1533706"/>
            <a:ext cx="976312" cy="797719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5" name="Text Box 7"/>
          <p:cNvSpPr txBox="1">
            <a:spLocks noChangeArrowheads="1"/>
          </p:cNvSpPr>
          <p:nvPr/>
        </p:nvSpPr>
        <p:spPr bwMode="auto">
          <a:xfrm>
            <a:off x="4954588" y="857250"/>
            <a:ext cx="4037012" cy="210899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EBDDC3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Title: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Ice Cream Guru</a:t>
            </a:r>
          </a:p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Description: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If you dream of cold creamy…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Contact: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  <a:hlinkClick r:id="rId5"/>
              </a:rPr>
              <a:t>susan@foodscience.com</a:t>
            </a: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Category: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Travel/Hospitality</a:t>
            </a:r>
            <a:endParaRPr lang="en-GB" sz="1600">
              <a:solidFill>
                <a:srgbClr val="EBDDC3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  Function: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Food Services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 flipV="1">
            <a:off x="3810000" y="1028700"/>
            <a:ext cx="1295400" cy="255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3581400" y="3714750"/>
            <a:ext cx="1752600" cy="1181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8" name="Line 10"/>
          <p:cNvSpPr>
            <a:spLocks noChangeShapeType="1"/>
          </p:cNvSpPr>
          <p:nvPr/>
        </p:nvSpPr>
        <p:spPr bwMode="auto">
          <a:xfrm flipV="1">
            <a:off x="4648200" y="1371600"/>
            <a:ext cx="457200" cy="2343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9" name="AutoShape 11"/>
          <p:cNvSpPr>
            <a:spLocks noChangeArrowheads="1"/>
          </p:cNvSpPr>
          <p:nvPr/>
        </p:nvSpPr>
        <p:spPr bwMode="auto">
          <a:xfrm>
            <a:off x="3622693" y="3564913"/>
            <a:ext cx="949325" cy="13096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0" name="AutoShape 12"/>
          <p:cNvSpPr>
            <a:spLocks noChangeArrowheads="1"/>
          </p:cNvSpPr>
          <p:nvPr/>
        </p:nvSpPr>
        <p:spPr bwMode="auto">
          <a:xfrm>
            <a:off x="4004038" y="4686300"/>
            <a:ext cx="796925" cy="1143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1" name="Line 13"/>
          <p:cNvSpPr>
            <a:spLocks noChangeShapeType="1"/>
          </p:cNvSpPr>
          <p:nvPr/>
        </p:nvSpPr>
        <p:spPr bwMode="auto">
          <a:xfrm flipV="1">
            <a:off x="4648200" y="1600200"/>
            <a:ext cx="533400" cy="3086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728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7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857250"/>
          </a:xfrm>
        </p:spPr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pic>
        <p:nvPicPr>
          <p:cNvPr id="1178628" name="Picture 4"/>
          <p:cNvPicPr>
            <a:picLocks noChangeAspect="1" noChangeArrowheads="1"/>
          </p:cNvPicPr>
          <p:nvPr/>
        </p:nvPicPr>
        <p:blipFill>
          <a:blip r:embed="rId3"/>
          <a:srcRect r="-1624" b="21832"/>
          <a:stretch>
            <a:fillRect/>
          </a:stretch>
        </p:blipFill>
        <p:spPr bwMode="auto">
          <a:xfrm>
            <a:off x="914400" y="11430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14728" y="4876006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9187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742950"/>
          </a:xfrm>
        </p:spPr>
        <p:txBody>
          <a:bodyPr/>
          <a:lstStyle/>
          <a:p>
            <a:r>
              <a:rPr lang="en-US" dirty="0" smtClean="0"/>
              <a:t>Often structured information in text</a:t>
            </a:r>
            <a:endParaRPr lang="en-US" dirty="0"/>
          </a:p>
        </p:txBody>
      </p:sp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41" y="837406"/>
            <a:ext cx="6634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508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25487"/>
            <a:ext cx="762000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304800" y="57150"/>
            <a:ext cx="853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775F55"/>
                </a:solidFill>
                <a:latin typeface="Arial" pitchFamily="-107" charset="0"/>
              </a:rPr>
              <a:t>Another Problem</a:t>
            </a:r>
            <a:endParaRPr lang="en-US" sz="3200" b="1" dirty="0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929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1800" dirty="0" err="1" smtClean="0"/>
              <a:t>Vorlesung</a:t>
            </a:r>
            <a:endParaRPr lang="en-US" sz="1800" dirty="0" smtClean="0"/>
          </a:p>
          <a:p>
            <a:pPr lvl="1"/>
            <a:r>
              <a:rPr lang="en-US" sz="1600" dirty="0" smtClean="0"/>
              <a:t>Learn the basics of Information Extraction (IE)</a:t>
            </a:r>
          </a:p>
          <a:p>
            <a:r>
              <a:rPr lang="en-US" sz="1800" dirty="0" smtClean="0"/>
              <a:t>Seminar</a:t>
            </a:r>
          </a:p>
          <a:p>
            <a:pPr lvl="1"/>
            <a:r>
              <a:rPr lang="en-US" sz="1600" dirty="0" smtClean="0"/>
              <a:t>Each student will present a 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 on IE (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, </a:t>
            </a:r>
            <a:r>
              <a:rPr lang="en-US" sz="1600" dirty="0" err="1" smtClean="0"/>
              <a:t>LaTeX</a:t>
            </a:r>
            <a:r>
              <a:rPr lang="en-US" sz="1600" dirty="0" smtClean="0"/>
              <a:t>, Mac)</a:t>
            </a:r>
          </a:p>
          <a:p>
            <a:pPr lvl="2"/>
            <a:r>
              <a:rPr lang="en-US" sz="1600" dirty="0" smtClean="0"/>
              <a:t>The group will discuss it</a:t>
            </a:r>
          </a:p>
          <a:p>
            <a:pPr lvl="1"/>
            <a:r>
              <a:rPr lang="en-US" sz="1600" dirty="0" smtClean="0"/>
              <a:t>Also: three or so practical sessions in the computer lab (hopefully we have time)</a:t>
            </a:r>
          </a:p>
          <a:p>
            <a:pPr lvl="1"/>
            <a:r>
              <a:rPr lang="en-US" sz="1600" dirty="0" smtClean="0"/>
              <a:t>There are two seminars! </a:t>
            </a:r>
            <a:r>
              <a:rPr lang="en-US" sz="1600" b="1" dirty="0" smtClean="0"/>
              <a:t>You come to just one of the two sessions</a:t>
            </a:r>
            <a:r>
              <a:rPr lang="en-US" sz="1600" dirty="0" smtClean="0"/>
              <a:t>, either Wednesdays (Group 01) or Thursdays (Group 02)</a:t>
            </a:r>
          </a:p>
        </p:txBody>
      </p:sp>
    </p:spTree>
    <p:extLst>
      <p:ext uri="{BB962C8B-B14F-4D97-AF65-F5344CB8AC3E}">
        <p14:creationId xmlns:p14="http://schemas.microsoft.com/office/powerpoint/2010/main" val="1551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IE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6200000">
            <a:off x="3754144" y="2018788"/>
            <a:ext cx="486622" cy="21439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" y="668719"/>
            <a:ext cx="903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(e.g., database tables) from unstructured machine-readable documents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(e.g., Web documents).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069425" y="2473925"/>
          <a:ext cx="3962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GName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FName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Occupation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Presley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Hunter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painter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Folded Corner 24"/>
          <p:cNvSpPr/>
          <p:nvPr/>
        </p:nvSpPr>
        <p:spPr>
          <a:xfrm>
            <a:off x="124245" y="2847448"/>
            <a:ext cx="2590686" cy="2177042"/>
          </a:xfrm>
          <a:prstGeom prst="foldedCorner">
            <a:avLst>
              <a:gd name="adj" fmla="val 2093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Elvis Presley was a famous rock singer.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Mary once remarked that the only attractive thing about the painter Elvis Hunter was his first name.</a:t>
            </a:r>
            <a:endParaRPr lang="en-US" sz="1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3009281" y="217280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5485" y="4076342"/>
            <a:ext cx="52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entury Gothic"/>
                <a:cs typeface="Century Gothic"/>
              </a:rPr>
              <a:t>“Seeing the Web as a table”</a:t>
            </a:r>
            <a:endParaRPr lang="fr-FR" i="1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40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Defining an IE problem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In what I will refer to as "classic" IE, we are converting documents to one or more table entries</a:t>
            </a:r>
          </a:p>
          <a:p>
            <a:pPr lvl="1"/>
            <a:r>
              <a:rPr lang="de-DE" dirty="0" smtClean="0"/>
              <a:t>There are other kinds of IE, we will talk about those later</a:t>
            </a:r>
          </a:p>
          <a:p>
            <a:r>
              <a:rPr lang="de-DE" dirty="0" smtClean="0"/>
              <a:t>The </a:t>
            </a:r>
            <a:r>
              <a:rPr lang="de-DE" b="1" dirty="0" smtClean="0"/>
              <a:t>design</a:t>
            </a:r>
            <a:r>
              <a:rPr lang="de-DE" dirty="0" smtClean="0"/>
              <a:t> of these tables is usually determined by some business need</a:t>
            </a:r>
          </a:p>
          <a:p>
            <a:r>
              <a:rPr lang="de-DE" dirty="0" smtClean="0"/>
              <a:t>Let's look at the table entries for a similar set of examples to the ones we just saw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30580" b="32572"/>
          <a:stretch>
            <a:fillRect/>
          </a:stretch>
        </p:blipFill>
        <p:spPr>
          <a:xfrm>
            <a:off x="221482" y="719786"/>
            <a:ext cx="7937147" cy="27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2608"/>
          <a:stretch>
            <a:fillRect/>
          </a:stretch>
        </p:blipFill>
        <p:spPr>
          <a:xfrm>
            <a:off x="1300487" y="974071"/>
            <a:ext cx="7797204" cy="20482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1646" y="3620392"/>
          <a:ext cx="8491242" cy="141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Title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strategy Associate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Part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Palo Alto, CA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Registered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Nurse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Full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Los Angeles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719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54356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71" y="2666950"/>
            <a:ext cx="7658331" cy="21149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8632" y="893013"/>
          <a:ext cx="5527359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Name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Birthplace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Birthdate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Tupelo,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MI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1935-01-08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5448" y="4004495"/>
          <a:ext cx="7346556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Author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Publication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Year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Grishman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Information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Extraction...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2006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8980508" cy="32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25873"/>
          <a:stretch>
            <a:fillRect/>
          </a:stretch>
        </p:blipFill>
        <p:spPr>
          <a:xfrm>
            <a:off x="591669" y="1982356"/>
            <a:ext cx="8444877" cy="1941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24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9" y="692695"/>
            <a:ext cx="58928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82" y="894880"/>
            <a:ext cx="5099421" cy="33169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475" y="4027002"/>
          <a:ext cx="4778077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Product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Price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Dynex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 32”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LCD TV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$1000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303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4223" y="1925419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4537" y="3005539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19" y="4221304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7397" y="192364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0997" y="308048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5509" y="4486349"/>
            <a:ext cx="262924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 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051720" y="1940137"/>
            <a:ext cx="591969" cy="631613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191158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1070" y="2783898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2"/>
            <a:endCxn id="24" idx="0"/>
          </p:cNvCxnSpPr>
          <p:nvPr/>
        </p:nvCxnSpPr>
        <p:spPr>
          <a:xfrm>
            <a:off x="1041120" y="2571750"/>
            <a:ext cx="1" cy="43378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2"/>
            <a:endCxn id="25" idx="0"/>
          </p:cNvCxnSpPr>
          <p:nvPr/>
        </p:nvCxnSpPr>
        <p:spPr>
          <a:xfrm>
            <a:off x="1041121" y="3651870"/>
            <a:ext cx="4346" cy="5694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3" idx="0"/>
          </p:cNvCxnSpPr>
          <p:nvPr/>
        </p:nvCxnSpPr>
        <p:spPr>
          <a:xfrm>
            <a:off x="4631965" y="2569975"/>
            <a:ext cx="3600" cy="51050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2"/>
          </p:cNvCxnSpPr>
          <p:nvPr/>
        </p:nvCxnSpPr>
        <p:spPr>
          <a:xfrm>
            <a:off x="4635565" y="3726815"/>
            <a:ext cx="0" cy="7595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80312" y="4290650"/>
            <a:ext cx="164500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Beyond!</a:t>
            </a:r>
          </a:p>
        </p:txBody>
      </p:sp>
      <p:cxnSp>
        <p:nvCxnSpPr>
          <p:cNvPr id="59" name="Straight Connector 58"/>
          <p:cNvCxnSpPr>
            <a:stCxn id="37" idx="3"/>
            <a:endCxn id="58" idx="1"/>
          </p:cNvCxnSpPr>
          <p:nvPr/>
        </p:nvCxnSpPr>
        <p:spPr>
          <a:xfrm flipV="1">
            <a:off x="6594755" y="4475316"/>
            <a:ext cx="785557" cy="33419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9411"/>
              </p:ext>
            </p:extLst>
          </p:nvPr>
        </p:nvGraphicFramePr>
        <p:xfrm>
          <a:off x="5724128" y="1923678"/>
          <a:ext cx="2857917" cy="8539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4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Person Name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Person Type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musician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2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2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-37338" y="636873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</a:t>
            </a: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structured information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from unstructured machine-readable documents </a:t>
            </a:r>
          </a:p>
        </p:txBody>
      </p:sp>
      <p:cxnSp>
        <p:nvCxnSpPr>
          <p:cNvPr id="64" name="Curved Connector 63"/>
          <p:cNvCxnSpPr>
            <a:stCxn id="25" idx="3"/>
            <a:endCxn id="32" idx="1"/>
          </p:cNvCxnSpPr>
          <p:nvPr/>
        </p:nvCxnSpPr>
        <p:spPr>
          <a:xfrm flipV="1">
            <a:off x="1892814" y="2246810"/>
            <a:ext cx="2094583" cy="2297660"/>
          </a:xfrm>
          <a:prstGeom prst="curvedConnector3">
            <a:avLst>
              <a:gd name="adj1" fmla="val 6519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2051720" y="4221304"/>
            <a:ext cx="1874842" cy="614272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 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1967-05-01</a:t>
            </a:r>
            <a:endParaRPr lang="en-US" sz="1600" u="sng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4948014"/>
            <a:ext cx="1754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Century Gothic"/>
                <a:cs typeface="Century Gothic"/>
              </a:rPr>
              <a:t>Tip of the hat: Suchanek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05334"/>
              </p:ext>
            </p:extLst>
          </p:nvPr>
        </p:nvGraphicFramePr>
        <p:xfrm>
          <a:off x="5746531" y="3111189"/>
          <a:ext cx="2857917" cy="972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Entity1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Entity2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Married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Priscilla Beaulieu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2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CEO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Tim Cook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Apple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Extraction</a:t>
            </a:r>
            <a:endParaRPr lang="en-US" dirty="0"/>
          </a:p>
        </p:txBody>
      </p:sp>
      <p:pic>
        <p:nvPicPr>
          <p:cNvPr id="115712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1219200" y="3048098"/>
            <a:ext cx="5943600" cy="18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319852"/>
            <a:ext cx="879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Arial" pitchFamily="-107" charset="0"/>
              </a:rPr>
              <a:t>Traditional definition: </a:t>
            </a:r>
            <a:r>
              <a:rPr lang="en-US" b="1" dirty="0" smtClean="0">
                <a:solidFill>
                  <a:prstClr val="black"/>
                </a:solidFill>
                <a:latin typeface="Arial" pitchFamily="-107" charset="0"/>
              </a:rPr>
              <a:t>Recovering structured data from text</a:t>
            </a:r>
          </a:p>
          <a:p>
            <a:pPr eaLnBrk="0" hangingPunct="0"/>
            <a:endParaRPr lang="en-US" b="1" dirty="0">
              <a:solidFill>
                <a:srgbClr val="0000FF"/>
              </a:solidFill>
              <a:latin typeface="Arial" pitchFamily="-107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82748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What are some of the sub-problems/challenges?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4107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endParaRPr lang="en-US" sz="2400" dirty="0"/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36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3205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 b="1">
              <a:solidFill>
                <a:srgbClr val="704404"/>
              </a:solidFill>
              <a:latin typeface="Arial" pitchFamily="-107" charset="0"/>
            </a:endParaRPr>
          </a:p>
        </p:txBody>
      </p:sp>
      <p:sp>
        <p:nvSpPr>
          <p:cNvPr id="1203207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8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9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1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3231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Recovering structured data from text</a:t>
            </a:r>
          </a:p>
          <a:p>
            <a:pPr lvl="1"/>
            <a:r>
              <a:rPr lang="en-US" sz="2000" dirty="0" smtClean="0"/>
              <a:t>Identifying fields (e.g. named entity recognition)</a:t>
            </a:r>
          </a:p>
          <a:p>
            <a:pPr lvl="1"/>
            <a:r>
              <a:rPr lang="en-US" sz="2000" dirty="0" smtClean="0"/>
              <a:t>Understanding relations between fields (e.g. record association)</a:t>
            </a:r>
          </a:p>
          <a:p>
            <a:endParaRPr lang="en-US" sz="2400" dirty="0"/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25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5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6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9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025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2000" dirty="0" smtClean="0"/>
              <a:t>Registration:</a:t>
            </a:r>
          </a:p>
          <a:p>
            <a:pPr lvl="1"/>
            <a:r>
              <a:rPr lang="en-US" sz="1600" dirty="0" smtClean="0"/>
              <a:t>If you are a CIS Student: check whether you are registered for *both*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and the Seminar (these are </a:t>
            </a:r>
            <a:r>
              <a:rPr lang="en-US" sz="1600" b="1" dirty="0" smtClean="0"/>
              <a:t>two things</a:t>
            </a:r>
            <a:r>
              <a:rPr lang="en-US" sz="1600" dirty="0" smtClean="0"/>
              <a:t> in LSF!)</a:t>
            </a:r>
          </a:p>
          <a:p>
            <a:pPr lvl="2"/>
            <a:r>
              <a:rPr lang="en-US" sz="1600" dirty="0" smtClean="0"/>
              <a:t>Please </a:t>
            </a:r>
            <a:r>
              <a:rPr lang="en-US" sz="1600" b="1" dirty="0" smtClean="0"/>
              <a:t>ignore the </a:t>
            </a:r>
            <a:r>
              <a:rPr lang="en-US" sz="1600" b="1" dirty="0" err="1" smtClean="0"/>
              <a:t>Modulteilprüfung</a:t>
            </a:r>
            <a:r>
              <a:rPr lang="en-US" sz="1600" dirty="0" smtClean="0"/>
              <a:t> entries, these will be deleted</a:t>
            </a:r>
          </a:p>
          <a:p>
            <a:pPr lvl="1"/>
            <a:r>
              <a:rPr lang="en-US" sz="1600" dirty="0" smtClean="0"/>
              <a:t>There are a good number of people only in the </a:t>
            </a:r>
            <a:r>
              <a:rPr lang="en-US" sz="1600" dirty="0" err="1" smtClean="0"/>
              <a:t>Vorlesung</a:t>
            </a:r>
            <a:endParaRPr lang="en-US" sz="1600" dirty="0" smtClean="0"/>
          </a:p>
          <a:p>
            <a:pPr lvl="1"/>
            <a:r>
              <a:rPr lang="en-US" sz="1600" dirty="0" smtClean="0"/>
              <a:t>There are just a couple of people only in the Seminar</a:t>
            </a:r>
          </a:p>
        </p:txBody>
      </p:sp>
    </p:spTree>
    <p:extLst>
      <p:ext uri="{BB962C8B-B14F-4D97-AF65-F5344CB8AC3E}">
        <p14:creationId xmlns:p14="http://schemas.microsoft.com/office/powerpoint/2010/main" val="1305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pPr lvl="1"/>
            <a:r>
              <a:rPr lang="en-US" sz="2000" smtClean="0"/>
              <a:t>Understanding relations between fields (e.g. record association)</a:t>
            </a:r>
          </a:p>
          <a:p>
            <a:pPr lvl="1"/>
            <a:r>
              <a:rPr lang="en-US" sz="2000" smtClean="0"/>
              <a:t>Normalization and deduplication</a:t>
            </a:r>
            <a:endParaRPr lang="en-US" sz="2000" dirty="0"/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/>
          <a:srcRect l="18182" t="29337" r="51999" b="38950"/>
          <a:stretch>
            <a:fillRect/>
          </a:stretch>
        </p:blipFill>
        <p:spPr bwMode="auto">
          <a:xfrm>
            <a:off x="228600" y="2743200"/>
            <a:ext cx="3124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5" name="Picture 5"/>
          <p:cNvPicPr>
            <a:picLocks noChangeAspect="1" noChangeArrowheads="1"/>
          </p:cNvPicPr>
          <p:nvPr/>
        </p:nvPicPr>
        <p:blipFill>
          <a:blip r:embed="rId4"/>
          <a:srcRect l="44429" t="67325" r="28174" b="14233"/>
          <a:stretch>
            <a:fillRect/>
          </a:stretch>
        </p:blipFill>
        <p:spPr bwMode="auto">
          <a:xfrm>
            <a:off x="4953000" y="2857613"/>
            <a:ext cx="2895600" cy="950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7" name="Picture 7"/>
          <p:cNvPicPr>
            <a:picLocks noChangeAspect="1" noChangeArrowheads="1"/>
          </p:cNvPicPr>
          <p:nvPr/>
        </p:nvPicPr>
        <p:blipFill>
          <a:blip r:embed="rId5"/>
          <a:srcRect l="16000" t="56293" r="31636" b="27850"/>
          <a:stretch>
            <a:fillRect/>
          </a:stretch>
        </p:blipFill>
        <p:spPr bwMode="auto">
          <a:xfrm>
            <a:off x="3429000" y="3886200"/>
            <a:ext cx="548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468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857250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57300"/>
            <a:ext cx="7772400" cy="2057400"/>
          </a:xfrm>
        </p:spPr>
        <p:txBody>
          <a:bodyPr/>
          <a:lstStyle/>
          <a:p>
            <a:r>
              <a:rPr lang="en-US" sz="2400" dirty="0"/>
              <a:t>Input:  Text Document</a:t>
            </a:r>
          </a:p>
          <a:p>
            <a:pPr lvl="1"/>
            <a:r>
              <a:rPr lang="en-US" sz="2000" dirty="0"/>
              <a:t>Various sources:  web, e-mail, journals, …</a:t>
            </a:r>
          </a:p>
          <a:p>
            <a:r>
              <a:rPr lang="en-US" sz="2400" dirty="0"/>
              <a:t>Output: 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Relevant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fragments of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text</a:t>
            </a:r>
            <a:r>
              <a:rPr lang="en-US" sz="2400" dirty="0" smtClean="0"/>
              <a:t> and relations </a:t>
            </a:r>
            <a:r>
              <a:rPr lang="en-US" sz="2400" dirty="0"/>
              <a:t>possibly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to be processed later in some automated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way</a:t>
            </a:r>
            <a:endParaRPr lang="en-US" sz="2400" dirty="0"/>
          </a:p>
        </p:txBody>
      </p:sp>
      <p:pic>
        <p:nvPicPr>
          <p:cNvPr id="25604" name="Picture 4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20" y="3086100"/>
            <a:ext cx="1419225" cy="137160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6576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3257551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prstClr val="black"/>
                </a:solidFill>
                <a:latin typeface="Arial" pitchFamily="-107" charset="0"/>
              </a:rPr>
              <a:t>IE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292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25608" name="Picture 8" descr="C:\School\Research\bwi\Presentation\databa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24" y="2857500"/>
            <a:ext cx="1185863" cy="1257300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428635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Arial" pitchFamily="-107" charset="0"/>
              </a:rPr>
              <a:t>User Queries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324600" y="40576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90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30324"/>
            <a:ext cx="6248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Not all documents are </a:t>
            </a:r>
            <a:br>
              <a:rPr lang="en-US" sz="3600" dirty="0"/>
            </a:br>
            <a:r>
              <a:rPr lang="en-US" sz="3600" dirty="0"/>
              <a:t>created equal…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43050"/>
            <a:ext cx="7772400" cy="21145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Varying regularity</a:t>
            </a:r>
            <a:r>
              <a:rPr lang="en-US" sz="2800" dirty="0" smtClean="0"/>
              <a:t> in </a:t>
            </a:r>
            <a:r>
              <a:rPr lang="en-US" sz="2800" u="sng" dirty="0"/>
              <a:t>document collections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Natural or unstructured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Little obvious structural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Partially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Contain some canonical formatting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Highly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Often, automatically generated</a:t>
            </a:r>
          </a:p>
        </p:txBody>
      </p:sp>
      <p:pic>
        <p:nvPicPr>
          <p:cNvPr id="26628" name="Picture 1028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5" y="171450"/>
            <a:ext cx="1825625" cy="125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84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5486"/>
            <a:ext cx="7772400" cy="857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Natural Text:  MEDLINE </a:t>
            </a:r>
            <a:br>
              <a:rPr lang="en-US" sz="3600" dirty="0"/>
            </a:br>
            <a:r>
              <a:rPr lang="en-US" sz="3600" dirty="0"/>
              <a:t>Journal Abstracts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BACKGROUND: The most challenging aspect of revision hip surgery is the management of bone loss. A reliable and valid measure of bone loss is important since it will aid in future studies of hip revisions and in preoperative planning. We developed a measure of femoral and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acetabular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bone loss associated with failed total hip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arthroplasty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 purpose of the present study was to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measure the reliability and the </a:t>
            </a:r>
            <a:r>
              <a:rPr lang="en-US" sz="1400" b="1" dirty="0" err="1">
                <a:solidFill>
                  <a:srgbClr val="FF0000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 validity of this measure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to determine how it may be useful in preoperative planning. METHODS: From July 1997 to December 1998,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forty-five consecutive patients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with a failed hip prosthesis in need of revision surgery were prospectively followed. Three general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orthopaedic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surgeons were taught the radiographic classification system, and two of them classified standardized preoperative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anteroposterior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lateral hip radiographs with use of the system.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testing was carried out in a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blinded fashion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These results were then compared with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findings of the third surgeon, who was blinded to the preoperative ratings. Kappa statistics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unweighted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weighted) were used to assess correlation.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reliability was assessed by examining the agreement between the two preoperative raters. Prognostic validity was assessed by examining the agreement between the assessment by either Rater 1 or Rater 2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(reference standard). RESULTS: With regard to the assessments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there was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the preoperative raters (reliability), with weighted kappa values of &gt;0.75. There was also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each rater's assessment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(validity)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with weighted kappa values of &gt;0.75. CONCLUSIONS: With use of the newly developed classification system, preoperative radiographs are reliable and valid for assessment of the severity of bone loss that will be found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intraoperatively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10858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number of subjects, type of study, conditions,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4948014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11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Partially Structured:  </a:t>
            </a:r>
            <a:br>
              <a:rPr lang="en-US" dirty="0"/>
            </a:br>
            <a:r>
              <a:rPr lang="en-US" dirty="0"/>
              <a:t>Seminar Announcements</a:t>
            </a:r>
          </a:p>
        </p:txBody>
      </p:sp>
      <p:pic>
        <p:nvPicPr>
          <p:cNvPr id="33797" name="Picture 5" descr="C:\School\Research\bwi\Presentation\anno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7" y="1657350"/>
            <a:ext cx="4206875" cy="3314700"/>
          </a:xfrm>
          <a:prstGeom prst="rect">
            <a:avLst/>
          </a:prstGeom>
          <a:noFill/>
        </p:spPr>
      </p:pic>
      <p:pic>
        <p:nvPicPr>
          <p:cNvPr id="33798" name="Picture 6" descr="C:\School\Research\bwi\Presentation\announc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27" y="1657350"/>
            <a:ext cx="4206875" cy="33147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12001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time, location, speaker,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367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Highly Structured:  </a:t>
            </a:r>
            <a:br>
              <a:rPr lang="en-US" dirty="0"/>
            </a:br>
            <a:r>
              <a:rPr lang="en-US" dirty="0" err="1"/>
              <a:t>Zagat’s</a:t>
            </a:r>
            <a:r>
              <a:rPr lang="en-US" dirty="0"/>
              <a:t> Reviews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19200" y="1143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restaurant, location, cost, etc.</a:t>
            </a:r>
          </a:p>
        </p:txBody>
      </p:sp>
      <p:pic>
        <p:nvPicPr>
          <p:cNvPr id="27656" name="Picture 8" descr="C:\School\Research\bwi\Presentation\zag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11" y="1600200"/>
            <a:ext cx="4316413" cy="3371850"/>
          </a:xfrm>
          <a:prstGeom prst="rect">
            <a:avLst/>
          </a:prstGeom>
          <a:noFill/>
        </p:spPr>
      </p:pic>
      <p:pic>
        <p:nvPicPr>
          <p:cNvPr id="27657" name="Picture 9" descr="C:\School\Research\bwi\Presentation\zagat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1"/>
            <a:ext cx="4114800" cy="2967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42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Document Formatting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51996" y="1028890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Text paragraphs</a:t>
            </a:r>
          </a:p>
          <a:p>
            <a:pPr algn="ctr"/>
            <a:r>
              <a:rPr lang="en-US" sz="1800" u="sng" dirty="0"/>
              <a:t>without formatting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91661" y="1028890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Grammatical sentences</a:t>
            </a:r>
            <a:br>
              <a:rPr lang="en-US" sz="1800" u="sng"/>
            </a:br>
            <a:r>
              <a:rPr lang="en-US" sz="1800" u="sng"/>
              <a:t>and some formatting &amp; links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807754" y="3005539"/>
            <a:ext cx="3147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Non-grammatical snippets,</a:t>
            </a:r>
            <a:br>
              <a:rPr lang="en-US" sz="1800" u="sng" dirty="0"/>
            </a:br>
            <a:r>
              <a:rPr lang="en-US" sz="1800" u="sng" dirty="0"/>
              <a:t>rich formatting &amp; links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72167" y="2876550"/>
            <a:ext cx="89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Tables</a:t>
            </a:r>
          </a:p>
        </p:txBody>
      </p:sp>
      <p:pic>
        <p:nvPicPr>
          <p:cNvPr id="119815" name="Picture 8" descr="2002_10_16_095400_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 bwMode="auto">
          <a:xfrm>
            <a:off x="4876800" y="1775028"/>
            <a:ext cx="2667000" cy="112057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762000" y="1657540"/>
            <a:ext cx="31242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Teller is the CEO and co-founder of </a:t>
            </a:r>
            <a:r>
              <a:rPr lang="en-US" sz="1200" b="0" dirty="0" err="1">
                <a:latin typeface="Times New Roman" charset="0"/>
              </a:rPr>
              <a:t>BodyMedia</a:t>
            </a:r>
            <a:r>
              <a:rPr lang="en-US" sz="1200" b="0" dirty="0">
                <a:latin typeface="Times New Roman" charset="0"/>
              </a:rPr>
              <a:t>. </a:t>
            </a:r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holds a Ph.D. in Artificial Intelligence from Carnegie Mellon University, where he was inducted as a national Hertz fellow. His M.S. in symbolic and heuristic computation and B.S. in computer science are from Stanford University. </a:t>
            </a:r>
          </a:p>
        </p:txBody>
      </p:sp>
      <p:pic>
        <p:nvPicPr>
          <p:cNvPr id="119817" name="Picture 11" descr="2002_10_16_101227_sh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609613" y="3638550"/>
            <a:ext cx="3762375" cy="135413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4" descr="2002_10_16_102205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192257"/>
            <a:ext cx="4062412" cy="18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8814" y="494801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0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Intended Breadth of Coverage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69926" y="1200150"/>
            <a:ext cx="2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Web site specific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565904" y="1200150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Genre specific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232526" y="1200150"/>
            <a:ext cx="222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Wide, non-specific</a:t>
            </a:r>
          </a:p>
        </p:txBody>
      </p:sp>
      <p:pic>
        <p:nvPicPr>
          <p:cNvPr id="121862" name="Picture 6" descr="2002_10_15_180717_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0"/>
            <a:ext cx="2109788" cy="245745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2002_10_15_181426_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0750"/>
            <a:ext cx="2522538" cy="2000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2002_10_15_181803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6" y="2864644"/>
            <a:ext cx="2549525" cy="205025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13054" y="1770460"/>
            <a:ext cx="2690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Amazon.com Book Pages</a:t>
            </a:r>
            <a:endParaRPr lang="en-US" sz="1600" i="1">
              <a:solidFill>
                <a:schemeClr val="bg2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047434" y="1770460"/>
            <a:ext cx="10951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Resumes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60494" y="1770460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University Names</a:t>
            </a:r>
          </a:p>
        </p:txBody>
      </p:sp>
      <p:pic>
        <p:nvPicPr>
          <p:cNvPr id="121868" name="Picture 12" descr="2002_10_15_180658_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08647"/>
            <a:ext cx="2184400" cy="240030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650897" y="1522810"/>
            <a:ext cx="125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Formatting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192588" y="1522810"/>
            <a:ext cx="856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Layout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858013" y="1522810"/>
            <a:ext cx="115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Language</a:t>
            </a:r>
          </a:p>
        </p:txBody>
      </p:sp>
      <p:pic>
        <p:nvPicPr>
          <p:cNvPr id="121872" name="Picture 16" descr="2002_10_16_102205_sh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8"/>
          <a:stretch/>
        </p:blipFill>
        <p:spPr bwMode="auto">
          <a:xfrm>
            <a:off x="6172231" y="2190750"/>
            <a:ext cx="2870199" cy="19633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 descr="2002_10_16_095400_sh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45"/>
            <a:ext cx="2667000" cy="13301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97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Tasks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Complexity of entities/relations</a:t>
            </a:r>
            <a:endParaRPr lang="en-US" sz="2800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46201" y="1257300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Closed set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57277" y="1812131"/>
            <a:ext cx="29162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He was born in </a:t>
            </a:r>
            <a:r>
              <a:rPr lang="en-US" sz="1800" b="0" u="sng" dirty="0"/>
              <a:t>Alabama</a:t>
            </a:r>
            <a:r>
              <a:rPr lang="en-US" sz="1800" b="0" dirty="0"/>
              <a:t>…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775325" y="1226344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Regular set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105401" y="1832134"/>
            <a:ext cx="255711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Phone: </a:t>
            </a:r>
            <a:r>
              <a:rPr lang="en-US" sz="1800" b="0" u="sng"/>
              <a:t>(413) 545-1323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46202" y="2872979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Complex pattern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75006" y="3507582"/>
            <a:ext cx="2467407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University of Arkansas</a:t>
            </a:r>
          </a:p>
          <a:p>
            <a:r>
              <a:rPr lang="en-US" sz="1800" b="0" u="sng"/>
              <a:t>P.O. Box 140</a:t>
            </a:r>
          </a:p>
          <a:p>
            <a:r>
              <a:rPr lang="en-US" sz="1800" b="0" u="sng"/>
              <a:t>Hope, AR  71802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029200" y="3638740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…was among the six houses sold by </a:t>
            </a:r>
            <a:r>
              <a:rPr lang="en-US" sz="1800" b="0" u="sng"/>
              <a:t>Hope Feldman</a:t>
            </a:r>
            <a:r>
              <a:rPr lang="en-US" sz="1800" b="0"/>
              <a:t> that year.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0" y="2715766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Ambiguous patterns</a:t>
            </a:r>
            <a:r>
              <a:rPr lang="en-US" sz="1800" u="sng" dirty="0" smtClean="0"/>
              <a:t>, needing </a:t>
            </a:r>
            <a:r>
              <a:rPr lang="en-US" sz="1800" u="sng" dirty="0"/>
              <a:t>context </a:t>
            </a:r>
            <a:r>
              <a:rPr lang="en-US" sz="1800" u="sng" dirty="0" smtClean="0"/>
              <a:t>and many </a:t>
            </a:r>
            <a:r>
              <a:rPr lang="en-US" sz="1800" u="sng" dirty="0"/>
              <a:t>sources of evidence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343400" y="2202607"/>
            <a:ext cx="440506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The CALD main office </a:t>
            </a:r>
            <a:r>
              <a:rPr lang="en-US" sz="1800" b="0" dirty="0" smtClean="0"/>
              <a:t>is  </a:t>
            </a:r>
            <a:r>
              <a:rPr lang="en-US" sz="1800" b="0" u="sng" dirty="0"/>
              <a:t>412-268-1299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057280" y="2175273"/>
            <a:ext cx="26191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The big </a:t>
            </a:r>
            <a:r>
              <a:rPr lang="en-US" sz="1800" b="0" u="sng"/>
              <a:t>Wyoming</a:t>
            </a:r>
            <a:r>
              <a:rPr lang="en-US" sz="1800" b="0"/>
              <a:t> sky…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057310" y="1543240"/>
            <a:ext cx="10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U.S. states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105412" y="1505140"/>
            <a:ext cx="192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phone numbers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076705" y="3222021"/>
            <a:ext cx="2044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postal addresses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953002" y="3330963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Person names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23551" y="4095750"/>
            <a:ext cx="296318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Headquarters:</a:t>
            </a:r>
          </a:p>
          <a:p>
            <a:r>
              <a:rPr lang="en-US" sz="1800" b="0" u="sng"/>
              <a:t>1128 Main Street, 4th Floor</a:t>
            </a:r>
          </a:p>
          <a:p>
            <a:r>
              <a:rPr lang="en-US" sz="1800" b="0" u="sng"/>
              <a:t>Cincinnati, Ohio 45210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029200" y="4261438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u="sng"/>
              <a:t>Pawel Opalinski</a:t>
            </a:r>
            <a:r>
              <a:rPr lang="en-US" sz="1800" b="0"/>
              <a:t>, Software</a:t>
            </a:r>
            <a:br>
              <a:rPr lang="en-US" sz="1800" b="0"/>
            </a:br>
            <a:r>
              <a:rPr lang="en-US" sz="1800" b="0"/>
              <a:t>Engineer at WhizBang Labs.</a:t>
            </a:r>
            <a:endParaRPr lang="en-US" sz="1800" b="0" u="sng"/>
          </a:p>
        </p:txBody>
      </p:sp>
      <p:sp>
        <p:nvSpPr>
          <p:cNvPr id="21" name="TextBox 20"/>
          <p:cNvSpPr txBox="1"/>
          <p:nvPr/>
        </p:nvSpPr>
        <p:spPr>
          <a:xfrm>
            <a:off x="7627238" y="490242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1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Arity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of relation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325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Single entity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2628900"/>
            <a:ext cx="2176686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 </a:t>
            </a:r>
            <a:r>
              <a:rPr lang="en-US" sz="1600"/>
              <a:t> Jack Welch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3295650" y="217170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Binary relationship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3219830" y="2628908"/>
            <a:ext cx="2361031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Person-Title</a:t>
            </a:r>
          </a:p>
          <a:p>
            <a:r>
              <a:rPr lang="en-US" sz="1600" i="1"/>
              <a:t>Person:</a:t>
            </a:r>
            <a:r>
              <a:rPr lang="en-US" sz="1600"/>
              <a:t> 	 Jack Welch</a:t>
            </a:r>
          </a:p>
          <a:p>
            <a:r>
              <a:rPr lang="en-US" sz="1600" i="1"/>
              <a:t>Title:</a:t>
            </a:r>
            <a:r>
              <a:rPr lang="en-US" sz="1600"/>
              <a:t> 	 CEO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6613526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N-ary record</a:t>
            </a:r>
          </a:p>
        </p:txBody>
      </p:sp>
      <p:sp>
        <p:nvSpPr>
          <p:cNvPr id="125960" name="Text Box 12"/>
          <p:cNvSpPr txBox="1">
            <a:spLocks noChangeArrowheads="1"/>
          </p:cNvSpPr>
          <p:nvPr/>
        </p:nvSpPr>
        <p:spPr bwMode="auto">
          <a:xfrm>
            <a:off x="304803" y="4514850"/>
            <a:ext cx="277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b="0" i="1" dirty="0"/>
              <a:t>"</a:t>
            </a:r>
            <a:r>
              <a:rPr lang="en-US" sz="1800" b="0" i="1" dirty="0" smtClean="0"/>
              <a:t>Named entity</a:t>
            </a:r>
            <a:r>
              <a:rPr lang="de-DE" sz="1800" b="0" i="1" dirty="0"/>
              <a:t>"</a:t>
            </a:r>
            <a:r>
              <a:rPr lang="en-US" sz="1800" b="0" i="1" dirty="0" smtClean="0"/>
              <a:t> </a:t>
            </a:r>
            <a:r>
              <a:rPr lang="en-US" sz="1800" b="0" i="1" dirty="0"/>
              <a:t>extraction</a:t>
            </a:r>
          </a:p>
        </p:txBody>
      </p:sp>
      <p:sp>
        <p:nvSpPr>
          <p:cNvPr id="125961" name="Text Box 13"/>
          <p:cNvSpPr txBox="1">
            <a:spLocks noChangeArrowheads="1"/>
          </p:cNvSpPr>
          <p:nvPr/>
        </p:nvSpPr>
        <p:spPr bwMode="auto">
          <a:xfrm>
            <a:off x="603273" y="1233489"/>
            <a:ext cx="819974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Jack Welch will retire as CEO of General Electric tomorrow.  The top role </a:t>
            </a:r>
            <a:br>
              <a:rPr lang="en-US" sz="1800"/>
            </a:br>
            <a:r>
              <a:rPr lang="en-US" sz="1800"/>
              <a:t>at the Connecticut company will be filled by Jeffrey Immelt.</a:t>
            </a:r>
          </a:p>
        </p:txBody>
      </p:sp>
      <p:sp>
        <p:nvSpPr>
          <p:cNvPr id="125962" name="Text Box 14"/>
          <p:cNvSpPr txBox="1">
            <a:spLocks noChangeArrowheads="1"/>
          </p:cNvSpPr>
          <p:nvPr/>
        </p:nvSpPr>
        <p:spPr bwMode="auto">
          <a:xfrm>
            <a:off x="2972179" y="3543347"/>
            <a:ext cx="3092513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Company-Location</a:t>
            </a:r>
          </a:p>
          <a:p>
            <a:r>
              <a:rPr lang="en-US" sz="1600" i="1"/>
              <a:t>Company: </a:t>
            </a:r>
            <a:r>
              <a:rPr lang="en-US" sz="1600"/>
              <a:t>General Electric</a:t>
            </a:r>
          </a:p>
          <a:p>
            <a:r>
              <a:rPr lang="en-US" sz="1600" i="1"/>
              <a:t>Location:</a:t>
            </a:r>
            <a:r>
              <a:rPr lang="en-US" sz="1600"/>
              <a:t>   Connecticut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6172201" y="2629172"/>
            <a:ext cx="2866490" cy="1323439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 Succession</a:t>
            </a:r>
          </a:p>
          <a:p>
            <a:r>
              <a:rPr lang="en-US" sz="1600" i="1"/>
              <a:t>Company:</a:t>
            </a:r>
            <a:r>
              <a:rPr lang="en-US" sz="1600"/>
              <a:t>  General Electric</a:t>
            </a:r>
          </a:p>
          <a:p>
            <a:r>
              <a:rPr lang="en-US" sz="1600" i="1"/>
              <a:t>Title:</a:t>
            </a:r>
            <a:r>
              <a:rPr lang="en-US" sz="1600"/>
              <a:t>           CEO</a:t>
            </a:r>
          </a:p>
          <a:p>
            <a:r>
              <a:rPr lang="en-US" sz="1600" i="1"/>
              <a:t>Out:</a:t>
            </a:r>
            <a:r>
              <a:rPr lang="en-US" sz="1600"/>
              <a:t>            Jack Welsh</a:t>
            </a:r>
          </a:p>
          <a:p>
            <a:r>
              <a:rPr lang="en-US" sz="1600" i="1"/>
              <a:t>In:</a:t>
            </a:r>
            <a:r>
              <a:rPr lang="en-US" sz="1600"/>
              <a:t>               Jeffrey Immelt</a:t>
            </a:r>
          </a:p>
        </p:txBody>
      </p:sp>
      <p:sp>
        <p:nvSpPr>
          <p:cNvPr id="125964" name="Text Box 16"/>
          <p:cNvSpPr txBox="1">
            <a:spLocks noChangeArrowheads="1"/>
          </p:cNvSpPr>
          <p:nvPr/>
        </p:nvSpPr>
        <p:spPr bwMode="auto">
          <a:xfrm>
            <a:off x="304801" y="3086100"/>
            <a:ext cx="2457724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</a:t>
            </a:r>
            <a:r>
              <a:rPr lang="en-US" sz="1600"/>
              <a:t>  Jeffrey Immelt</a:t>
            </a:r>
          </a:p>
        </p:txBody>
      </p:sp>
      <p:sp>
        <p:nvSpPr>
          <p:cNvPr id="125965" name="Text Box 17"/>
          <p:cNvSpPr txBox="1">
            <a:spLocks noChangeArrowheads="1"/>
          </p:cNvSpPr>
          <p:nvPr/>
        </p:nvSpPr>
        <p:spPr bwMode="auto">
          <a:xfrm>
            <a:off x="381002" y="3633787"/>
            <a:ext cx="2408032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Location:</a:t>
            </a:r>
            <a:r>
              <a:rPr lang="en-US" sz="1600"/>
              <a:t>  Connecticut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06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Vorlesung</a:t>
            </a:r>
            <a:r>
              <a:rPr lang="en-US" sz="1800" dirty="0" smtClean="0"/>
              <a:t> and Seminar are two separate courses (in same module for CIS people)</a:t>
            </a:r>
          </a:p>
          <a:p>
            <a:pPr lvl="1"/>
            <a:r>
              <a:rPr lang="en-US" sz="1600" dirty="0" smtClean="0"/>
              <a:t>However, there may be some shifting around of slots depending on time constraints</a:t>
            </a:r>
          </a:p>
          <a:p>
            <a:r>
              <a:rPr lang="en-US" sz="1800" dirty="0" err="1" smtClean="0"/>
              <a:t>Vorlesung</a:t>
            </a:r>
            <a:r>
              <a:rPr lang="en-US" sz="1800" dirty="0" smtClean="0"/>
              <a:t> (Grade): </a:t>
            </a:r>
          </a:p>
          <a:p>
            <a:pPr lvl="1"/>
            <a:r>
              <a:rPr lang="en-US" sz="1600" dirty="0" err="1" smtClean="0"/>
              <a:t>Klausur</a:t>
            </a:r>
            <a:r>
              <a:rPr lang="en-US" sz="1600" dirty="0" smtClean="0"/>
              <a:t> (possibly last week of semester, no discussion of this today please)</a:t>
            </a:r>
          </a:p>
          <a:p>
            <a:r>
              <a:rPr lang="en-US" sz="1800" dirty="0" smtClean="0"/>
              <a:t>Seminar (Grade): </a:t>
            </a:r>
          </a:p>
          <a:p>
            <a:pPr lvl="1"/>
            <a:r>
              <a:rPr lang="en-US" sz="1600" dirty="0" err="1" smtClean="0"/>
              <a:t>Referat</a:t>
            </a:r>
            <a:endParaRPr lang="en-US" sz="1600" dirty="0" smtClean="0"/>
          </a:p>
          <a:p>
            <a:pPr lvl="1"/>
            <a:r>
              <a:rPr lang="en-US" sz="1600" dirty="0" err="1" smtClean="0"/>
              <a:t>Hausarbeit</a:t>
            </a:r>
            <a:r>
              <a:rPr lang="en-US" sz="1600" dirty="0" smtClean="0"/>
              <a:t> (write-up of the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 (6 pages, due </a:t>
            </a:r>
            <a:r>
              <a:rPr lang="en-US" sz="1600" b="1" dirty="0" smtClean="0"/>
              <a:t>3 weeks</a:t>
            </a:r>
            <a:r>
              <a:rPr lang="en-US" sz="1600" dirty="0" smtClean="0"/>
              <a:t> after you hold your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Hausarbeit</a:t>
            </a:r>
            <a:r>
              <a:rPr lang="en-US" sz="1600" dirty="0" smtClean="0"/>
              <a:t> can also include the practical exercises (optional, </a:t>
            </a:r>
            <a:r>
              <a:rPr lang="en-US" sz="1600" b="1" dirty="0" smtClean="0"/>
              <a:t>extra points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CIS-</a:t>
            </a:r>
            <a:r>
              <a:rPr lang="en-US" sz="1800" dirty="0" err="1" smtClean="0"/>
              <a:t>ler</a:t>
            </a:r>
            <a:r>
              <a:rPr lang="en-US" sz="1800" dirty="0" smtClean="0"/>
              <a:t>: No </a:t>
            </a:r>
            <a:r>
              <a:rPr lang="en-US" sz="1800" dirty="0" err="1" smtClean="0"/>
              <a:t>Notenverbesserung</a:t>
            </a:r>
            <a:r>
              <a:rPr lang="en-US" sz="1800" dirty="0" smtClean="0"/>
              <a:t> (everyone else: ask in your </a:t>
            </a:r>
            <a:r>
              <a:rPr lang="en-US" sz="1800" dirty="0" err="1" smtClean="0"/>
              <a:t>Fachschaft</a:t>
            </a:r>
            <a:r>
              <a:rPr lang="en-US" sz="1800" dirty="0"/>
              <a:t>!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4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task = Relation Extraction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Checking if groupings of entities are instances of a relation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Manually engineered rules</a:t>
            </a:r>
          </a:p>
          <a:p>
            <a:pPr lvl="1"/>
            <a:r>
              <a:rPr lang="en-US" dirty="0" smtClean="0"/>
              <a:t>Rules defined over words/entities: </a:t>
            </a:r>
            <a:r>
              <a:rPr lang="ja-JP" altLang="en-US" dirty="0" smtClean="0"/>
              <a:t>“</a:t>
            </a:r>
            <a:r>
              <a:rPr lang="en-US" dirty="0" smtClean="0"/>
              <a:t>&lt;company&gt; located in &lt;location&gt;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Rules defined over parsed text: </a:t>
            </a:r>
          </a:p>
          <a:p>
            <a:pPr lvl="2"/>
            <a:r>
              <a:rPr lang="ja-JP" altLang="en-US" dirty="0" smtClean="0"/>
              <a:t>“</a:t>
            </a:r>
            <a:r>
              <a:rPr lang="en-US" dirty="0" smtClean="0"/>
              <a:t>((Subj&lt;company&gt;) (Verb located) (*) (</a:t>
            </a:r>
            <a:r>
              <a:rPr lang="en-US" dirty="0" err="1" smtClean="0"/>
              <a:t>Obj</a:t>
            </a:r>
            <a:r>
              <a:rPr lang="en-US" dirty="0" smtClean="0"/>
              <a:t> &lt;location&gt;))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Machine Learning-based</a:t>
            </a:r>
          </a:p>
          <a:p>
            <a:pPr lvl="1"/>
            <a:r>
              <a:rPr lang="en-US" dirty="0" smtClean="0"/>
              <a:t>Supervised: Learn relation classifier from examples</a:t>
            </a:r>
          </a:p>
          <a:p>
            <a:pPr lvl="1"/>
            <a:r>
              <a:rPr lang="en-US" dirty="0" smtClean="0"/>
              <a:t>Partially-supervised: bootstrap rules/patterns from </a:t>
            </a:r>
            <a:r>
              <a:rPr lang="ja-JP" altLang="en-US" dirty="0" smtClean="0"/>
              <a:t>“</a:t>
            </a:r>
            <a:r>
              <a:rPr lang="en-US" dirty="0" smtClean="0"/>
              <a:t>seed</a:t>
            </a:r>
            <a:r>
              <a:rPr lang="ja-JP" altLang="en-US" dirty="0" smtClean="0"/>
              <a:t>”</a:t>
            </a:r>
            <a:r>
              <a:rPr lang="en-US" dirty="0" smtClean="0"/>
              <a:t>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542" y="4902428"/>
            <a:ext cx="2165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modified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41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1733551"/>
            <a:ext cx="6248399" cy="1269206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latin typeface="+mn-lt"/>
                <a:cs typeface="Arial" charset="0"/>
              </a:rPr>
              <a:t>May 19 1995</a:t>
            </a:r>
            <a:r>
              <a:rPr lang="en-US" sz="2000" b="0" dirty="0">
                <a:latin typeface="+mn-lt"/>
                <a:cs typeface="Arial" charset="0"/>
              </a:rPr>
              <a:t>, Atlanta -- The Centers for Disease Control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and Prevention, which is in the front line of the world's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response to the deadly </a:t>
            </a:r>
            <a:r>
              <a:rPr lang="en-US" sz="2000" dirty="0">
                <a:latin typeface="+mn-lt"/>
                <a:cs typeface="Arial" charset="0"/>
              </a:rPr>
              <a:t>Ebola </a:t>
            </a:r>
            <a:r>
              <a:rPr lang="en-US" sz="2000" b="0" dirty="0">
                <a:latin typeface="+mn-lt"/>
                <a:cs typeface="Arial" charset="0"/>
              </a:rPr>
              <a:t>epidemic in </a:t>
            </a:r>
            <a:r>
              <a:rPr lang="en-US" sz="2000" dirty="0">
                <a:latin typeface="+mn-lt"/>
                <a:cs typeface="Arial" charset="0"/>
              </a:rPr>
              <a:t>Zaire </a:t>
            </a:r>
            <a:r>
              <a:rPr lang="en-US" sz="2000" b="0" dirty="0">
                <a:latin typeface="+mn-lt"/>
                <a:cs typeface="Arial" charset="0"/>
              </a:rPr>
              <a:t>,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3119437"/>
          <a:ext cx="4608512" cy="1383404"/>
        </p:xfrm>
        <a:graphic>
          <a:graphicData uri="http://schemas.openxmlformats.org/drawingml/2006/table">
            <a:tbl>
              <a:tblPr/>
              <a:tblGrid>
                <a:gridCol w="137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3748277"/>
            <a:ext cx="2957512" cy="823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81000" y="1733550"/>
            <a:ext cx="15240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00400" y="2266950"/>
            <a:ext cx="6096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105400" y="2266950"/>
            <a:ext cx="5334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3829240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latin typeface="Tahoma" charset="0"/>
                <a:cs typeface="Arial" charset="0"/>
              </a:rPr>
            </a:br>
            <a:r>
              <a:rPr lang="en-US" sz="1800" dirty="0"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4229291"/>
            <a:ext cx="4764087" cy="3178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2999375"/>
            <a:ext cx="381000" cy="715565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810000" y="3924300"/>
            <a:ext cx="28575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0573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50495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“We show that CBF-A and CBF-C interact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with each other to form a CBF-A-CBF-C complex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and that CBF-B does not interact with CBF-A or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CBF-C individually but that it associates with the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CBF-A-CBF-C complex.“</a:t>
            </a:r>
            <a:endParaRPr lang="en-US" b="0" dirty="0">
              <a:latin typeface="+mn-lt"/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Relation Extraction: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Protein Interactions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092204" y="3524439"/>
            <a:ext cx="6008689" cy="1333501"/>
            <a:chOff x="784" y="2832"/>
            <a:chExt cx="3785" cy="1120"/>
          </a:xfrm>
        </p:grpSpPr>
        <p:sp>
          <p:nvSpPr>
            <p:cNvPr id="95247" name="Text Box 5"/>
            <p:cNvSpPr txBox="1">
              <a:spLocks noChangeArrowheads="1"/>
            </p:cNvSpPr>
            <p:nvPr/>
          </p:nvSpPr>
          <p:spPr bwMode="auto">
            <a:xfrm>
              <a:off x="784" y="2900"/>
              <a:ext cx="378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CBF-A       </a:t>
              </a:r>
              <a:r>
                <a:rPr lang="de-DE" sz="1800" b="0">
                  <a:latin typeface="Verdana" charset="0"/>
                  <a:cs typeface="Arial" charset="0"/>
                </a:rPr>
                <a:t>        </a:t>
              </a:r>
              <a:r>
                <a:rPr lang="de-DE" b="0">
                  <a:latin typeface="Verdana" charset="0"/>
                  <a:cs typeface="Arial" charset="0"/>
                </a:rPr>
                <a:t>CBF-C</a:t>
              </a:r>
            </a:p>
            <a:p>
              <a:pPr eaLnBrk="1" hangingPunct="1"/>
              <a:endParaRPr lang="de-DE" b="0">
                <a:latin typeface="Verdana" charset="0"/>
                <a:cs typeface="Arial" charset="0"/>
              </a:endParaRPr>
            </a:p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CBF-B	     CBF-A-CBF-C complex</a:t>
              </a:r>
            </a:p>
          </p:txBody>
        </p:sp>
        <p:sp>
          <p:nvSpPr>
            <p:cNvPr id="95248" name="Line 6"/>
            <p:cNvSpPr>
              <a:spLocks noChangeShapeType="1"/>
            </p:cNvSpPr>
            <p:nvPr/>
          </p:nvSpPr>
          <p:spPr bwMode="auto">
            <a:xfrm>
              <a:off x="1488" y="369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Text Box 7"/>
            <p:cNvSpPr txBox="1">
              <a:spLocks noChangeArrowheads="1"/>
            </p:cNvSpPr>
            <p:nvPr/>
          </p:nvSpPr>
          <p:spPr bwMode="auto">
            <a:xfrm>
              <a:off x="1555" y="2832"/>
              <a:ext cx="65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interact</a:t>
              </a:r>
            </a:p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complex</a:t>
              </a:r>
            </a:p>
          </p:txBody>
        </p:sp>
        <p:sp>
          <p:nvSpPr>
            <p:cNvPr id="95250" name="Text Box 8"/>
            <p:cNvSpPr txBox="1">
              <a:spLocks noChangeArrowheads="1"/>
            </p:cNvSpPr>
            <p:nvPr/>
          </p:nvSpPr>
          <p:spPr bwMode="auto">
            <a:xfrm>
              <a:off x="1479" y="3668"/>
              <a:ext cx="7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 dirty="0" err="1">
                  <a:latin typeface="Verdana" charset="0"/>
                  <a:cs typeface="Arial" charset="0"/>
                </a:rPr>
                <a:t>associates</a:t>
              </a:r>
              <a:endParaRPr lang="de-DE" sz="1600" b="0" dirty="0">
                <a:latin typeface="Verdana" charset="0"/>
                <a:cs typeface="Arial" charset="0"/>
              </a:endParaRPr>
            </a:p>
          </p:txBody>
        </p:sp>
        <p:sp>
          <p:nvSpPr>
            <p:cNvPr id="95251" name="Line 9"/>
            <p:cNvSpPr>
              <a:spLocks noChangeShapeType="1"/>
            </p:cNvSpPr>
            <p:nvPr/>
          </p:nvSpPr>
          <p:spPr bwMode="auto">
            <a:xfrm>
              <a:off x="1440" y="312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914400" y="3105150"/>
            <a:ext cx="2819400" cy="22860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12"/>
          <p:cNvSpPr>
            <a:spLocks noChangeArrowheads="1"/>
          </p:cNvSpPr>
          <p:nvPr/>
        </p:nvSpPr>
        <p:spPr bwMode="auto">
          <a:xfrm>
            <a:off x="4191000" y="1981200"/>
            <a:ext cx="2743200" cy="28575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13"/>
          <p:cNvSpPr>
            <a:spLocks noChangeArrowheads="1"/>
          </p:cNvSpPr>
          <p:nvPr/>
        </p:nvSpPr>
        <p:spPr bwMode="auto">
          <a:xfrm>
            <a:off x="5638800" y="2343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14"/>
          <p:cNvSpPr>
            <a:spLocks noChangeArrowheads="1"/>
          </p:cNvSpPr>
          <p:nvPr/>
        </p:nvSpPr>
        <p:spPr bwMode="auto">
          <a:xfrm>
            <a:off x="2895600" y="1657350"/>
            <a:ext cx="838200" cy="2286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5"/>
          <p:cNvSpPr>
            <a:spLocks noChangeArrowheads="1"/>
          </p:cNvSpPr>
          <p:nvPr/>
        </p:nvSpPr>
        <p:spPr bwMode="auto">
          <a:xfrm>
            <a:off x="2057400" y="2343150"/>
            <a:ext cx="990600" cy="28575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6"/>
          <p:cNvSpPr>
            <a:spLocks noChangeArrowheads="1"/>
          </p:cNvSpPr>
          <p:nvPr/>
        </p:nvSpPr>
        <p:spPr bwMode="auto">
          <a:xfrm>
            <a:off x="4191000" y="158115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7"/>
          <p:cNvSpPr>
            <a:spLocks noChangeArrowheads="1"/>
          </p:cNvSpPr>
          <p:nvPr/>
        </p:nvSpPr>
        <p:spPr bwMode="auto">
          <a:xfrm>
            <a:off x="1600200" y="1962150"/>
            <a:ext cx="1371600" cy="3048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8"/>
          <p:cNvSpPr>
            <a:spLocks noChangeArrowheads="1"/>
          </p:cNvSpPr>
          <p:nvPr/>
        </p:nvSpPr>
        <p:spPr bwMode="auto">
          <a:xfrm>
            <a:off x="5029200" y="1581150"/>
            <a:ext cx="10668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9"/>
          <p:cNvSpPr>
            <a:spLocks noChangeArrowheads="1"/>
          </p:cNvSpPr>
          <p:nvPr/>
        </p:nvSpPr>
        <p:spPr bwMode="auto">
          <a:xfrm>
            <a:off x="3505200" y="2343150"/>
            <a:ext cx="15240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14400" y="2724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572000" y="2743200"/>
            <a:ext cx="12954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75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coreference</a:t>
            </a:r>
            <a:br>
              <a:rPr lang="en-US" dirty="0" smtClean="0"/>
            </a:br>
            <a:r>
              <a:rPr lang="en-US" dirty="0" smtClean="0"/>
              <a:t>(both within and across documents)</a:t>
            </a:r>
            <a:endParaRPr lang="en-US" dirty="0"/>
          </a:p>
        </p:txBody>
      </p:sp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381000" y="1733740"/>
            <a:ext cx="8229600" cy="329320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John Fitzgerald Kennedy was born at 83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Beals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Street in Brookline, Massachusetts on Tuesday, May 29, 1917, at 3:00 pm,[7] the second son of Joseph P. Kennedy, Sr., and Rose Fitzgerald; Rose, in turn, was the eldest child of John "Honey Fitz" Fitzgerald, a prominent Boston political figure who was the city's mayor and a three-term member of Congress. Kennedy lived in Brookline for ten years and attended Edward Devotion School, Noble and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Greenough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Lower School, and the Dexter School, through 4th grade. In 1927, the family moved to 5040 Independence Avenue in Riverdale, Bronx, New York City; two years later, they moved to 294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Pondfield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Road in Bronxville, New York, where Kennedy was a member of Scout Troop 2 (and was the first Boy Scout to become President).[8] Kennedy spent summers with his family at their home in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Hyannisport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, Massachusetts, and Christmas and Easter holidays with his family at their winter home in Palm Beach, Florida. For the 5th through 7th grade, Kennedy attended Riverdale Country School, a private school for boys. For 8th grade in September 1930, the 13-year old Kennedy attended Canterbury School in New Milford, Connecticut. </a:t>
            </a:r>
            <a:endParaRPr lang="en-US" altLang="zh-CN" sz="1700" b="0" i="1" dirty="0">
              <a:solidFill>
                <a:schemeClr val="tx2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4456" name="Rectangle 16"/>
          <p:cNvSpPr>
            <a:spLocks noChangeArrowheads="1"/>
          </p:cNvSpPr>
          <p:nvPr/>
        </p:nvSpPr>
        <p:spPr bwMode="auto">
          <a:xfrm>
            <a:off x="552450" y="503516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200151"/>
            <a:ext cx="7213600" cy="3148976"/>
            <a:chOff x="1828800" y="1200150"/>
            <a:chExt cx="7213600" cy="31489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200150"/>
              <a:ext cx="1346200" cy="161544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2438400" y="1581150"/>
              <a:ext cx="52578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6328"/>
            <a:stretch/>
          </p:blipFill>
          <p:spPr>
            <a:xfrm>
              <a:off x="7696200" y="2876550"/>
              <a:ext cx="1333500" cy="1472576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10" idx="1"/>
            </p:cNvCxnSpPr>
            <p:nvPr/>
          </p:nvCxnSpPr>
          <p:spPr bwMode="auto">
            <a:xfrm>
              <a:off x="4572000" y="2266950"/>
              <a:ext cx="3124200" cy="13458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828800" y="1581150"/>
              <a:ext cx="5791200" cy="1981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48200" y="1581150"/>
              <a:ext cx="3048000" cy="2667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802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Accuracy of Information Extraction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62350"/>
            <a:ext cx="8534400" cy="971550"/>
          </a:xfrm>
        </p:spPr>
        <p:txBody>
          <a:bodyPr/>
          <a:lstStyle/>
          <a:p>
            <a:r>
              <a:rPr lang="en-US" dirty="0" smtClean="0"/>
              <a:t>Errors cascade (error in entity tag </a:t>
            </a:r>
            <a:r>
              <a:rPr lang="en-US" dirty="0" smtClean="0">
                <a:sym typeface="Wingdings" charset="0"/>
              </a:rPr>
              <a:t> error in relation extraction)</a:t>
            </a:r>
          </a:p>
          <a:p>
            <a:r>
              <a:rPr lang="en-US" dirty="0" smtClean="0">
                <a:sym typeface="Wingdings" charset="0"/>
              </a:rPr>
              <a:t>These are very rough, actually optimistic, numbers</a:t>
            </a:r>
          </a:p>
          <a:p>
            <a:pPr lvl="1"/>
            <a:r>
              <a:rPr lang="en-US" dirty="0" smtClean="0">
                <a:sym typeface="Wingdings" charset="0"/>
              </a:rPr>
              <a:t>Hold for well-established tasks, but lower for many specific/novel IE tasks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19654"/>
              </p:ext>
            </p:extLst>
          </p:nvPr>
        </p:nvGraphicFramePr>
        <p:xfrm>
          <a:off x="1447800" y="150495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90-98%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60-70%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50-60%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18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basic information extraction (through Named Entity Recognition)</a:t>
            </a:r>
          </a:p>
          <a:p>
            <a:pPr lvl="1"/>
            <a:r>
              <a:rPr lang="en-US" sz="1800" dirty="0" smtClean="0"/>
              <a:t>History of IE, Related </a:t>
            </a:r>
            <a:r>
              <a:rPr lang="en-US" sz="1800" dirty="0"/>
              <a:t>F</a:t>
            </a:r>
            <a:r>
              <a:rPr lang="en-US" sz="1800" dirty="0" smtClean="0"/>
              <a:t>ields</a:t>
            </a:r>
            <a:endParaRPr lang="en-US" sz="1800" dirty="0"/>
          </a:p>
          <a:p>
            <a:pPr lvl="1"/>
            <a:r>
              <a:rPr lang="en-US" sz="1800" dirty="0"/>
              <a:t>Source </a:t>
            </a:r>
            <a:r>
              <a:rPr lang="en-US" sz="1800" dirty="0" smtClean="0"/>
              <a:t>Selection</a:t>
            </a:r>
            <a:endParaRPr lang="en-US" sz="1800" dirty="0"/>
          </a:p>
          <a:p>
            <a:pPr lvl="1"/>
            <a:r>
              <a:rPr lang="en-US" sz="1800" dirty="0" smtClean="0"/>
              <a:t>Tokenization </a:t>
            </a:r>
            <a:r>
              <a:rPr lang="en-US" sz="1800" dirty="0"/>
              <a:t>and Normalization</a:t>
            </a:r>
          </a:p>
          <a:p>
            <a:pPr lvl="1"/>
            <a:r>
              <a:rPr lang="en-US" sz="1800" dirty="0" smtClean="0"/>
              <a:t>Named Entity Recognition (NER)</a:t>
            </a:r>
          </a:p>
        </p:txBody>
      </p:sp>
    </p:spTree>
    <p:extLst>
      <p:ext uri="{BB962C8B-B14F-4D97-AF65-F5344CB8AC3E}">
        <p14:creationId xmlns:p14="http://schemas.microsoft.com/office/powerpoint/2010/main" val="7155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II: machine learning in depth (mostly tagging models used for named entities)</a:t>
            </a:r>
          </a:p>
          <a:p>
            <a:pPr lvl="1"/>
            <a:r>
              <a:rPr lang="en-US" sz="1800" dirty="0" smtClean="0"/>
              <a:t>Decision Trees and Overfitting</a:t>
            </a:r>
          </a:p>
          <a:p>
            <a:pPr lvl="1"/>
            <a:r>
              <a:rPr lang="en-US" sz="1800" dirty="0" smtClean="0"/>
              <a:t>Linear Models</a:t>
            </a:r>
          </a:p>
          <a:p>
            <a:pPr lvl="1"/>
            <a:r>
              <a:rPr lang="en-US" sz="1800" dirty="0" smtClean="0"/>
              <a:t>Feature Engineering</a:t>
            </a:r>
          </a:p>
          <a:p>
            <a:pPr lvl="1"/>
            <a:r>
              <a:rPr lang="en-US" sz="1800" dirty="0" smtClean="0"/>
              <a:t>Word </a:t>
            </a:r>
            <a:r>
              <a:rPr lang="en-US" sz="1800" dirty="0" err="1" smtClean="0"/>
              <a:t>Embeddings</a:t>
            </a:r>
            <a:endParaRPr lang="en-US" sz="1800" dirty="0" smtClean="0"/>
          </a:p>
          <a:p>
            <a:pPr lvl="1"/>
            <a:r>
              <a:rPr lang="en-US" sz="1800" dirty="0" smtClean="0"/>
              <a:t>Deep Learning (Non-Linear Models)</a:t>
            </a:r>
          </a:p>
          <a:p>
            <a:pPr lvl="1"/>
            <a:r>
              <a:rPr lang="en-US" sz="1800" dirty="0" smtClean="0"/>
              <a:t>In the seminar:  the practical exercises will be on practical classification (you are also invited to these even if you are not in the seminar!)</a:t>
            </a:r>
          </a:p>
        </p:txBody>
      </p:sp>
    </p:spTree>
    <p:extLst>
      <p:ext uri="{BB962C8B-B14F-4D97-AF65-F5344CB8AC3E}">
        <p14:creationId xmlns:p14="http://schemas.microsoft.com/office/powerpoint/2010/main" val="10934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III: advanced information extraction</a:t>
            </a:r>
          </a:p>
          <a:p>
            <a:pPr lvl="1"/>
            <a:r>
              <a:rPr lang="en-US" sz="1800" dirty="0" smtClean="0"/>
              <a:t>Instance </a:t>
            </a:r>
            <a:r>
              <a:rPr lang="en-US" sz="1800" dirty="0"/>
              <a:t>Extraction</a:t>
            </a:r>
          </a:p>
          <a:p>
            <a:pPr lvl="1"/>
            <a:r>
              <a:rPr lang="en-US" sz="1800" dirty="0" smtClean="0"/>
              <a:t>Fact/Event </a:t>
            </a:r>
            <a:r>
              <a:rPr lang="en-US" sz="1800" dirty="0"/>
              <a:t>Extraction</a:t>
            </a:r>
          </a:p>
          <a:p>
            <a:pPr lvl="1"/>
            <a:r>
              <a:rPr lang="en-US" sz="1800" dirty="0" smtClean="0"/>
              <a:t>Ontological IE/Open IE</a:t>
            </a:r>
          </a:p>
          <a:p>
            <a:pPr lvl="1"/>
            <a:r>
              <a:rPr lang="en-US" sz="1800" dirty="0" smtClean="0"/>
              <a:t>Sentiment Analysis</a:t>
            </a:r>
          </a:p>
        </p:txBody>
      </p:sp>
    </p:spTree>
    <p:extLst>
      <p:ext uri="{BB962C8B-B14F-4D97-AF65-F5344CB8AC3E}">
        <p14:creationId xmlns:p14="http://schemas.microsoft.com/office/powerpoint/2010/main" val="7155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Seminar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Please attend the seminar tomorrow if you did not attend it today, will be about 20 minutes, I am collecting information that is very useful for planning</a:t>
            </a:r>
          </a:p>
          <a:p>
            <a:endParaRPr lang="de-DE" dirty="0"/>
          </a:p>
          <a:p>
            <a:r>
              <a:rPr lang="de-DE" dirty="0" smtClean="0"/>
              <a:t>Also, don't forget the reading for next week! </a:t>
            </a:r>
          </a:p>
          <a:p>
            <a:r>
              <a:rPr lang="de-DE" b="1" dirty="0" smtClean="0"/>
              <a:t>Sarawagi: Information Extraction</a:t>
            </a:r>
            <a:r>
              <a:rPr lang="de-DE" dirty="0" smtClean="0"/>
              <a:t> (available from web page). Read the introduction!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Extraction - </a:t>
            </a:r>
            <a:r>
              <a:rPr lang="en-US" dirty="0" err="1" smtClean="0"/>
              <a:t>Administravia</a:t>
            </a:r>
            <a:r>
              <a:rPr lang="en-US" dirty="0" smtClean="0"/>
              <a:t> - IV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8999"/>
            <a:ext cx="7772400" cy="1628775"/>
          </a:xfrm>
        </p:spPr>
        <p:txBody>
          <a:bodyPr/>
          <a:lstStyle/>
          <a:p>
            <a:r>
              <a:rPr lang="en-US" sz="1800" dirty="0" smtClean="0"/>
              <a:t>First Seminar</a:t>
            </a:r>
          </a:p>
          <a:p>
            <a:pPr lvl="1"/>
            <a:r>
              <a:rPr lang="en-US" sz="1600" dirty="0" smtClean="0"/>
              <a:t>I will collect information on who you are and your interests</a:t>
            </a:r>
          </a:p>
          <a:p>
            <a:pPr lvl="1"/>
            <a:r>
              <a:rPr lang="en-US" sz="1600" b="1" dirty="0" smtClean="0"/>
              <a:t>And I want to know what you want to learn in this class!</a:t>
            </a:r>
          </a:p>
        </p:txBody>
      </p:sp>
    </p:spTree>
    <p:extLst>
      <p:ext uri="{BB962C8B-B14F-4D97-AF65-F5344CB8AC3E}">
        <p14:creationId xmlns:p14="http://schemas.microsoft.com/office/powerpoint/2010/main" val="16713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</a:t>
            </a:r>
            <a:r>
              <a:rPr lang="de-DE" baseline="0" dirty="0" smtClean="0"/>
              <a:t> – Administravia - 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Syllabus: updated dynamically on my web page (see also WS last year, but there will be some differences)</a:t>
            </a:r>
          </a:p>
          <a:p>
            <a:pPr lvl="1"/>
            <a:r>
              <a:rPr lang="en-US" sz="1600" dirty="0" smtClean="0"/>
              <a:t>Brief idea at end of this slide deck (if we finish, then today)</a:t>
            </a:r>
          </a:p>
          <a:p>
            <a:r>
              <a:rPr lang="en-US" sz="1800" dirty="0" smtClean="0"/>
              <a:t>List of </a:t>
            </a:r>
            <a:r>
              <a:rPr lang="en-US" sz="1800" dirty="0" err="1" smtClean="0"/>
              <a:t>Referatsthemen</a:t>
            </a:r>
            <a:endParaRPr lang="en-US" sz="1800" dirty="0" smtClean="0"/>
          </a:p>
          <a:p>
            <a:pPr lvl="1"/>
            <a:r>
              <a:rPr lang="en-US" sz="1600" dirty="0" smtClean="0"/>
              <a:t>This will be presented soon in the Seminar, next week</a:t>
            </a:r>
          </a:p>
          <a:p>
            <a:r>
              <a:rPr lang="en-US" sz="1800" dirty="0" smtClean="0"/>
              <a:t>Literature: 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Required: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Sunita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Sarawagi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. Information Extraction. </a:t>
            </a: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Foundations and Trends in Databases, 1(3):261–377, 2008.</a:t>
            </a:r>
            <a:r>
              <a:rPr lang="de-DE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(good survey paper, somewhat brief)</a:t>
            </a:r>
            <a:endParaRPr lang="de-DE" sz="1600" dirty="0" smtClean="0">
              <a:effectLst/>
            </a:endParaRPr>
          </a:p>
          <a:p>
            <a:pPr lvl="2"/>
            <a:r>
              <a:rPr lang="en-US" sz="1600" b="1" dirty="0" smtClean="0"/>
              <a:t>Please read the introduction for next week (it is available on the web page!)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/>
              <a:t>Optional: 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Christopher D. Manning, Prabhakar Raghavan and Hinrich Schuetze, </a:t>
            </a:r>
            <a:r>
              <a:rPr lang="de-DE" sz="1600" i="1" dirty="0" smtClean="0">
                <a:solidFill>
                  <a:schemeClr val="tx1"/>
                </a:solidFill>
                <a:effectLst/>
              </a:rPr>
              <a:t>Introduction to Information Retrieval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, Cambridge University Press. 2008. (good information retrieval textbook,  preview copies available from the book website: http://nlp.stanford.edu/IR-book/)</a:t>
            </a:r>
            <a:endParaRPr lang="de-DE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3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Extraction - </a:t>
            </a:r>
            <a:r>
              <a:rPr lang="en-US" dirty="0" err="1" smtClean="0"/>
              <a:t>Administravia</a:t>
            </a:r>
            <a:r>
              <a:rPr lang="en-US" dirty="0" smtClean="0"/>
              <a:t> - VI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8999"/>
            <a:ext cx="7772400" cy="1628775"/>
          </a:xfrm>
        </p:spPr>
        <p:txBody>
          <a:bodyPr/>
          <a:lstStyle/>
          <a:p>
            <a:r>
              <a:rPr lang="en-US" sz="1800" dirty="0" smtClean="0"/>
              <a:t>There will also be guest lectures from </a:t>
            </a:r>
            <a:r>
              <a:rPr lang="en-US" sz="1800" dirty="0" smtClean="0"/>
              <a:t>Viktor </a:t>
            </a:r>
            <a:r>
              <a:rPr lang="en-US" sz="1800" dirty="0" err="1" smtClean="0"/>
              <a:t>Hangya</a:t>
            </a:r>
            <a:r>
              <a:rPr lang="en-US" sz="1800" dirty="0" smtClean="0"/>
              <a:t>, Dr. Matthias </a:t>
            </a:r>
            <a:r>
              <a:rPr lang="en-US" sz="1800" dirty="0" smtClean="0"/>
              <a:t>Huck, Dario </a:t>
            </a:r>
            <a:r>
              <a:rPr lang="en-US" sz="1800" dirty="0" err="1" smtClean="0"/>
              <a:t>Stojanovski</a:t>
            </a:r>
            <a:endParaRPr lang="en-US" sz="1800" dirty="0" smtClean="0"/>
          </a:p>
          <a:p>
            <a:r>
              <a:rPr lang="en-US" sz="1800" dirty="0" smtClean="0"/>
              <a:t>Our tutor, Tobias Eder, will help with the exercises and be available to help you with any questions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16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Questions?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D734-B240-FB4D-AF6E-6869FD6691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Information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 introduction to the course</a:t>
            </a:r>
          </a:p>
          <a:p>
            <a:pPr lvl="1"/>
            <a:r>
              <a:rPr lang="de-DE" dirty="0" smtClean="0"/>
              <a:t>The topic "Information Extraction" means different things to different people</a:t>
            </a:r>
          </a:p>
          <a:p>
            <a:pPr lvl="1"/>
            <a:r>
              <a:rPr lang="de-DE" dirty="0" smtClean="0"/>
              <a:t>In this course we will look at several different perspectives</a:t>
            </a:r>
          </a:p>
          <a:p>
            <a:pPr lvl="1"/>
            <a:r>
              <a:rPr lang="de-DE" dirty="0" smtClean="0"/>
              <a:t>There is unfortunately no comprehensive textbook that includes all of these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11</TotalTime>
  <Words>2523</Words>
  <Application>Microsoft Office PowerPoint</Application>
  <PresentationFormat>On-screen Show (16:9)</PresentationFormat>
  <Paragraphs>440</Paragraphs>
  <Slides>49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ＭＳ Ｐゴシック</vt:lpstr>
      <vt:lpstr>SimSun</vt:lpstr>
      <vt:lpstr>Arial</vt:lpstr>
      <vt:lpstr>Calibri</vt:lpstr>
      <vt:lpstr>Century Gothic</vt:lpstr>
      <vt:lpstr>Lucida Sans</vt:lpstr>
      <vt:lpstr>Palatino</vt:lpstr>
      <vt:lpstr>Tahoma</vt:lpstr>
      <vt:lpstr>Times</vt:lpstr>
      <vt:lpstr>Times New Roman</vt:lpstr>
      <vt:lpstr>Verdana</vt:lpstr>
      <vt:lpstr>Wingdings</vt:lpstr>
      <vt:lpstr>NLP-class</vt:lpstr>
      <vt:lpstr>Office Theme</vt:lpstr>
      <vt:lpstr>1_NLP-class</vt:lpstr>
      <vt:lpstr>Information Extraction</vt:lpstr>
      <vt:lpstr>Information Extraction – Administravia - I</vt:lpstr>
      <vt:lpstr>Information Extraction – Administravia - II</vt:lpstr>
      <vt:lpstr>Information Extraction – Administravia - III</vt:lpstr>
      <vt:lpstr>Information Extraction - Administravia - IV</vt:lpstr>
      <vt:lpstr>Information Extraction – Administravia - V</vt:lpstr>
      <vt:lpstr>Information Extraction - Administravia - VI</vt:lpstr>
      <vt:lpstr>PowerPoint Presentation</vt:lpstr>
      <vt:lpstr>Information Extraction</vt:lpstr>
      <vt:lpstr>My Biases</vt:lpstr>
      <vt:lpstr>Outline for today</vt:lpstr>
      <vt:lpstr>A problem</vt:lpstr>
      <vt:lpstr>PowerPoint Presentation</vt:lpstr>
      <vt:lpstr>A solution</vt:lpstr>
      <vt:lpstr>PowerPoint Presentation</vt:lpstr>
      <vt:lpstr>Extracting Job Openings from the Web </vt:lpstr>
      <vt:lpstr>Another Problem</vt:lpstr>
      <vt:lpstr>Often structured information in text</vt:lpstr>
      <vt:lpstr>PowerPoint Presentation</vt:lpstr>
      <vt:lpstr>Definition of IE</vt:lpstr>
      <vt:lpstr>Defining an IE problem</vt:lpstr>
      <vt:lpstr>Motivating Examples</vt:lpstr>
      <vt:lpstr>Motivating Examples</vt:lpstr>
      <vt:lpstr>Motivating Examples</vt:lpstr>
      <vt:lpstr>Motivating Examples</vt:lpstr>
      <vt:lpstr>Information Extraction</vt:lpstr>
      <vt:lpstr>Information Extraction</vt:lpstr>
      <vt:lpstr>Information Extraction?</vt:lpstr>
      <vt:lpstr>Information Extraction?</vt:lpstr>
      <vt:lpstr>Information Extraction?</vt:lpstr>
      <vt:lpstr>Information extraction</vt:lpstr>
      <vt:lpstr>Not all documents are  created equal…</vt:lpstr>
      <vt:lpstr>Natural Text:  MEDLINE  Journal Abstracts</vt:lpstr>
      <vt:lpstr>Partially Structured:   Seminar Announcements</vt:lpstr>
      <vt:lpstr>Highly Structured:   Zagat’s Reviews</vt:lpstr>
      <vt:lpstr>Landscape of IE Tasks: Document Formatting</vt:lpstr>
      <vt:lpstr>Landscape of IE Tasks Intended Breadth of Coverage</vt:lpstr>
      <vt:lpstr>Landscape of IE Tasks : Complexity of entities/relations</vt:lpstr>
      <vt:lpstr>Landscape of IE Tasks: Arity of relation</vt:lpstr>
      <vt:lpstr>Association task = Relation Extraction</vt:lpstr>
      <vt:lpstr>Relation Extraction: Disease Outbreaks</vt:lpstr>
      <vt:lpstr>Relation Extraction: Protein Interactions</vt:lpstr>
      <vt:lpstr>Resolving coreference (both within and across documents)</vt:lpstr>
      <vt:lpstr>Rough Accuracy of Information Extraction</vt:lpstr>
      <vt:lpstr>What we will cover in this class (briefly)</vt:lpstr>
      <vt:lpstr>What we will cover in this class (briefly)</vt:lpstr>
      <vt:lpstr>What we will cover in this class (briefly)</vt:lpstr>
      <vt:lpstr>Seminar</vt:lpstr>
      <vt:lpstr>PowerPoint Presentation</vt:lpstr>
    </vt:vector>
  </TitlesOfParts>
  <Company>LMU Munich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Introduction</dc:title>
  <dc:creator>Alexander Fraser</dc:creator>
  <cp:lastModifiedBy>fraser</cp:lastModifiedBy>
  <cp:revision>265</cp:revision>
  <cp:lastPrinted>2011-10-24T03:34:11Z</cp:lastPrinted>
  <dcterms:created xsi:type="dcterms:W3CDTF">2010-04-19T15:31:24Z</dcterms:created>
  <dcterms:modified xsi:type="dcterms:W3CDTF">2018-10-16T08:25:25Z</dcterms:modified>
</cp:coreProperties>
</file>