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6" r:id="rId3"/>
    <p:sldMasterId id="2147483688" r:id="rId4"/>
    <p:sldMasterId id="2147483700" r:id="rId5"/>
  </p:sldMasterIdLst>
  <p:notesMasterIdLst>
    <p:notesMasterId r:id="rId64"/>
  </p:notesMasterIdLst>
  <p:handoutMasterIdLst>
    <p:handoutMasterId r:id="rId65"/>
  </p:handoutMasterIdLst>
  <p:sldIdLst>
    <p:sldId id="441" r:id="rId6"/>
    <p:sldId id="591" r:id="rId7"/>
    <p:sldId id="445" r:id="rId8"/>
    <p:sldId id="590" r:id="rId9"/>
    <p:sldId id="444" r:id="rId10"/>
    <p:sldId id="288" r:id="rId11"/>
    <p:sldId id="477" r:id="rId12"/>
    <p:sldId id="568" r:id="rId13"/>
    <p:sldId id="569" r:id="rId14"/>
    <p:sldId id="586" r:id="rId15"/>
    <p:sldId id="570" r:id="rId16"/>
    <p:sldId id="587" r:id="rId17"/>
    <p:sldId id="573" r:id="rId18"/>
    <p:sldId id="574" r:id="rId19"/>
    <p:sldId id="575" r:id="rId20"/>
    <p:sldId id="577" r:id="rId21"/>
    <p:sldId id="578" r:id="rId22"/>
    <p:sldId id="579" r:id="rId23"/>
    <p:sldId id="572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588" r:id="rId33"/>
    <p:sldId id="488" r:id="rId34"/>
    <p:sldId id="580" r:id="rId35"/>
    <p:sldId id="581" r:id="rId36"/>
    <p:sldId id="489" r:id="rId37"/>
    <p:sldId id="584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82" r:id="rId57"/>
    <p:sldId id="536" r:id="rId58"/>
    <p:sldId id="537" r:id="rId59"/>
    <p:sldId id="538" r:id="rId60"/>
    <p:sldId id="539" r:id="rId61"/>
    <p:sldId id="589" r:id="rId62"/>
    <p:sldId id="45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6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10/30/2019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5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6"/>
            <a:ext cx="5486400" cy="41144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08" tIns="46004" rIns="92008" bIns="4600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6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7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9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6"/>
            <a:ext cx="4040188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174876"/>
            <a:ext cx="4041775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2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9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543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5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30.10.2019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3 – Rule-based Named Entity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2019-2020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78175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</a:t>
            </a:r>
            <a:r>
              <a:rPr lang="en-US" altLang="de-DE" sz="2800" u="sng" dirty="0">
                <a:solidFill>
                  <a:srgbClr val="000000"/>
                </a:solidFill>
              </a:rPr>
              <a:t>#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3431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Explorative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126879"/>
            <a:ext cx="905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Explorative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everything they find.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0487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BAD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5178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5220" y="1560045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low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Obama, Elvis,…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121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Conservative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923593"/>
            <a:ext cx="905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Conservative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only things about which they are very certain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 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0153" y="1560045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high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6072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Precision &amp; Recall Exercise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3" y="923593"/>
            <a:ext cx="905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cs typeface="Century Gothic"/>
              </a:rPr>
              <a:t>What is the algorithm output, the gold standard, the precision and the recall in the following cases?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04253"/>
            <a:ext cx="9143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rgbClr val="7030A0"/>
                </a:solidFill>
                <a:cs typeface="Century Gothic"/>
              </a:rPr>
              <a:t>An algorithm learns to detect Elvis songs. </a:t>
            </a:r>
            <a:endParaRPr lang="en-US" sz="2000" dirty="0" smtClean="0">
              <a:solidFill>
                <a:srgbClr val="7030A0"/>
              </a:solidFill>
              <a:cs typeface="Century Gothic"/>
            </a:endParaRP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Out of a sample of 100 songs on Elvis Radio ™ , 90% of the songs are 	by Elvis. Out of  these100 songs, the algorithm says that 20 are by Elvis</a:t>
            </a: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(and says nothing about the other 80). Out of these 20 songs, 15 	were by Elvis and 5 were not.</a:t>
            </a: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1754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Nostradamus predicts a trip to the moon </a:t>
            </a:r>
          </a:p>
          <a:p>
            <a:pPr marL="457200" indent="-457200"/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    for every century from the 15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to the 20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inclusive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-14874" y="257475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When asked to predict the weather over 5 days, a forecast predicts the next 3 days will be sunny without saying anything about the following 2 days. In reality, it is sunny during all 5 days.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88272" y="5654133"/>
            <a:ext cx="5582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output={e1,…,e15,  x1,…,x5}</a:t>
            </a:r>
          </a:p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gold={e1,…,</a:t>
            </a:r>
            <a:r>
              <a:rPr lang="fr-FR" sz="2000" dirty="0" smtClean="0">
                <a:solidFill>
                  <a:srgbClr val="0001FF"/>
                </a:solidFill>
                <a:cs typeface="Century Gothic"/>
              </a:rPr>
              <a:t>e90}</a:t>
            </a:r>
          </a:p>
          <a:p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prec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=15/20=75 %,    </a:t>
            </a:r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=15/90=16%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4829" y="6617061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220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F1- Measure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92" y="1126879"/>
            <a:ext cx="318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You can’t get it all...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081682" y="2705924"/>
            <a:ext cx="1477214" cy="13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7191" y="3451435"/>
            <a:ext cx="36444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1192" y="354807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   Recall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83" y="2203727"/>
            <a:ext cx="155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    1</a:t>
            </a:r>
          </a:p>
        </p:txBody>
      </p:sp>
      <p:cxnSp>
        <p:nvCxnSpPr>
          <p:cNvPr id="17" name="Curved Connector 16"/>
          <p:cNvCxnSpPr/>
          <p:nvPr/>
        </p:nvCxnSpPr>
        <p:spPr>
          <a:xfrm>
            <a:off x="1827192" y="2388393"/>
            <a:ext cx="3354582" cy="1063041"/>
          </a:xfrm>
          <a:prstGeom prst="curvedConnector3">
            <a:avLst>
              <a:gd name="adj1" fmla="val 890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7726" y="347904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094" y="4519878"/>
            <a:ext cx="7085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F1-measure combines precision and recall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as the harmonic mean: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F1 = 2 * precision * recall / (precision + recall)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779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F-measure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1470336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and Recall stand in opposition to one another.  As precision goes up, recall usually goes down (and vice versa).  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362200" y="3832536"/>
            <a:ext cx="4800600" cy="942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F-measure = (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ß</a:t>
            </a:r>
            <a:r>
              <a:rPr lang="en-US" altLang="de-DE" sz="3200" u="sng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+1)</a:t>
            </a:r>
            <a:r>
              <a:rPr lang="en-US" altLang="de-DE" sz="2800" i="1" u="sng" dirty="0" smtClean="0">
                <a:solidFill>
                  <a:srgbClr val="000000"/>
                </a:solidFill>
              </a:rPr>
              <a:t>PR</a:t>
            </a:r>
          </a:p>
          <a:p>
            <a:pPr defTabSz="9144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     ß</a:t>
            </a:r>
            <a:r>
              <a:rPr lang="en-US" altLang="de-DE" sz="32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dirty="0" smtClean="0">
                <a:solidFill>
                  <a:srgbClr val="000000"/>
                </a:solidFill>
              </a:rPr>
              <a:t> </a:t>
            </a:r>
            <a:r>
              <a:rPr lang="en-US" altLang="de-DE" sz="2800" i="1" dirty="0" smtClean="0">
                <a:solidFill>
                  <a:srgbClr val="000000"/>
                </a:solidFill>
              </a:rPr>
              <a:t>P+R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04800" y="2994336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The F-measure combines the two values.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051736"/>
            <a:ext cx="883920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= 1, precision and recall are weighted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equally (same as F1).  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&gt; 1, precision is favored.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&lt; 1, recall is favored.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833" y="6657563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164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nimBg="1" autoUpdateAnimBg="0"/>
      <p:bldP spid="78853" grpId="0" autoUpdateAnimBg="0"/>
      <p:bldP spid="788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Precision/Recall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Precision and recall are very key concepts</a:t>
            </a:r>
          </a:p>
          <a:p>
            <a:pPr lvl="1"/>
            <a:r>
              <a:rPr lang="de-DE" sz="2000" dirty="0" smtClean="0"/>
              <a:t>Definitely know these formulas, they are applicable everywhere (even real life)!</a:t>
            </a:r>
          </a:p>
          <a:p>
            <a:r>
              <a:rPr lang="de-DE" sz="2400" dirty="0" smtClean="0"/>
              <a:t>F-Measure is a nice way to combine them to get a single number</a:t>
            </a:r>
          </a:p>
          <a:p>
            <a:pPr lvl="1"/>
            <a:r>
              <a:rPr lang="de-DE" sz="2000" dirty="0" smtClean="0"/>
              <a:t>People sometimes don't specify Beta when they say F-Measure</a:t>
            </a:r>
          </a:p>
          <a:p>
            <a:pPr lvl="1"/>
            <a:r>
              <a:rPr lang="de-DE" sz="2000" dirty="0" smtClean="0"/>
              <a:t>In this case Beta=1, i.e., they mean F1, equal weighting of P and R</a:t>
            </a:r>
          </a:p>
          <a:p>
            <a:r>
              <a:rPr lang="de-DE" sz="2400" dirty="0" smtClean="0"/>
              <a:t>We will return to evaluation in more detail later in this lecture</a:t>
            </a:r>
          </a:p>
          <a:p>
            <a:r>
              <a:rPr lang="de-DE" sz="2400" dirty="0" smtClean="0"/>
              <a:t>Now let's look at rules for (open-class) NER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45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Seminar</a:t>
            </a:r>
          </a:p>
          <a:p>
            <a:pPr lvl="1"/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assigning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, </a:t>
            </a:r>
            <a:r>
              <a:rPr lang="de-DE" dirty="0" err="1" smtClean="0"/>
              <a:t>dates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announced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endParaRPr lang="de-DE" dirty="0" smtClean="0"/>
          </a:p>
          <a:p>
            <a:pPr lvl="2"/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topic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  <a:p>
            <a:pPr lvl="2"/>
            <a:r>
              <a:rPr lang="de-DE" dirty="0" err="1" smtClean="0"/>
              <a:t>If</a:t>
            </a:r>
            <a:r>
              <a:rPr lang="de-DE" dirty="0" smtClean="0"/>
              <a:t> not, *</a:t>
            </a:r>
            <a:r>
              <a:rPr lang="de-DE" dirty="0" err="1" smtClean="0"/>
              <a:t>you</a:t>
            </a:r>
            <a:r>
              <a:rPr lang="de-DE" dirty="0" smtClean="0"/>
              <a:t> must </a:t>
            </a:r>
            <a:r>
              <a:rPr lang="de-DE" dirty="0" err="1" smtClean="0"/>
              <a:t>speak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after </a:t>
            </a:r>
            <a:r>
              <a:rPr lang="de-DE" dirty="0" err="1" smtClean="0"/>
              <a:t>class</a:t>
            </a:r>
            <a:r>
              <a:rPr lang="de-DE" dirty="0" smtClean="0"/>
              <a:t>*</a:t>
            </a:r>
          </a:p>
          <a:p>
            <a:pPr lvl="2"/>
            <a:r>
              <a:rPr lang="de-DE" dirty="0" err="1" smtClean="0"/>
              <a:t>Please</a:t>
            </a:r>
            <a:r>
              <a:rPr lang="de-DE" dirty="0" smtClean="0"/>
              <a:t> check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seminar</a:t>
            </a:r>
            <a:r>
              <a:rPr lang="de-DE" dirty="0" smtClean="0"/>
              <a:t> web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tomorrow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send </a:t>
            </a:r>
            <a:r>
              <a:rPr lang="de-DE" dirty="0" err="1" smtClean="0"/>
              <a:t>me</a:t>
            </a:r>
            <a:r>
              <a:rPr lang="de-DE" dirty="0" smtClean="0"/>
              <a:t> an email </a:t>
            </a:r>
            <a:r>
              <a:rPr lang="de-DE" dirty="0" err="1" smtClean="0"/>
              <a:t>if</a:t>
            </a:r>
            <a:r>
              <a:rPr lang="de-DE" dirty="0" smtClean="0"/>
              <a:t> I </a:t>
            </a:r>
            <a:r>
              <a:rPr lang="de-DE" dirty="0" err="1" smtClean="0"/>
              <a:t>made</a:t>
            </a:r>
            <a:r>
              <a:rPr lang="de-DE" dirty="0" smtClean="0"/>
              <a:t> a </a:t>
            </a:r>
            <a:r>
              <a:rPr lang="de-DE" dirty="0" err="1" smtClean="0"/>
              <a:t>mistake</a:t>
            </a:r>
            <a:endParaRPr lang="de-DE" dirty="0" smtClean="0"/>
          </a:p>
          <a:p>
            <a:pPr lvl="1"/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there</a:t>
            </a:r>
            <a:r>
              <a:rPr lang="de-DE" dirty="0" smtClean="0"/>
              <a:t> is a LaTeX template for the Hausarbeit on the Seminar web </a:t>
            </a:r>
            <a:r>
              <a:rPr lang="de-DE" dirty="0" err="1" smtClean="0"/>
              <a:t>page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Multi-entity rules are typically used when there is a lot of structure</a:t>
            </a:r>
          </a:p>
          <a:p>
            <a:r>
              <a:rPr lang="de-DE" dirty="0" smtClean="0"/>
              <a:t>Single-entity rules are often used when manually writing rules</a:t>
            </a:r>
          </a:p>
          <a:p>
            <a:pPr lvl="1"/>
            <a:r>
              <a:rPr lang="de-DE" dirty="0" smtClean="0"/>
              <a:t>Humans are good at creating general rules from a limited number of examples</a:t>
            </a:r>
          </a:p>
          <a:p>
            <a:r>
              <a:rPr lang="de-DE" dirty="0" smtClean="0"/>
              <a:t>Boundary rules are often used in learning approaches</a:t>
            </a:r>
          </a:p>
          <a:p>
            <a:pPr lvl="1"/>
            <a:r>
              <a:rPr lang="de-DE" dirty="0" smtClean="0"/>
              <a:t>They generalize well from few examples</a:t>
            </a:r>
          </a:p>
          <a:p>
            <a:pPr lvl="2"/>
            <a:r>
              <a:rPr lang="de-DE" dirty="0" smtClean="0"/>
              <a:t>For instance, they can use rules for &lt;stime&gt; and &lt;/stime&gt; that are learned from different training examples</a:t>
            </a:r>
          </a:p>
          <a:p>
            <a:pPr lvl="2"/>
            <a:r>
              <a:rPr lang="de-DE" dirty="0" smtClean="0"/>
              <a:t>But they may overgeneralize!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5580" y="6617061"/>
            <a:ext cx="2254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244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Basic evaluation: Precision/Recall</a:t>
            </a:r>
          </a:p>
          <a:p>
            <a:r>
              <a:rPr lang="de-DE" dirty="0" smtClean="0"/>
              <a:t>Rule-based Named Entity Recognition</a:t>
            </a:r>
          </a:p>
          <a:p>
            <a:r>
              <a:rPr lang="de-DE" dirty="0" smtClean="0"/>
              <a:t>Learning Rules</a:t>
            </a:r>
          </a:p>
          <a:p>
            <a:r>
              <a:rPr lang="de-DE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Rule-based 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Through about 2000, handcrafted rule-based NER was better than statistical NER</a:t>
            </a:r>
          </a:p>
          <a:p>
            <a:pPr lvl="1"/>
            <a:r>
              <a:rPr lang="de-DE" dirty="0" smtClean="0"/>
              <a:t>For instance in the Message Understanding Conferences, which featured shared tasks</a:t>
            </a:r>
          </a:p>
          <a:p>
            <a:r>
              <a:rPr lang="de-DE" dirty="0" smtClean="0"/>
              <a:t>Since 2000, statistical approaches have started to dominate the academic literature</a:t>
            </a:r>
          </a:p>
          <a:p>
            <a:r>
              <a:rPr lang="de-DE" dirty="0" smtClean="0"/>
              <a:t>In industry, there is still diversity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precision</a:t>
            </a:r>
            <a:r>
              <a:rPr lang="de-DE" dirty="0" smtClean="0"/>
              <a:t> -&gt; rule-based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recall</a:t>
            </a:r>
            <a:r>
              <a:rPr lang="de-DE" dirty="0" smtClean="0"/>
              <a:t> -&gt; statistical</a:t>
            </a:r>
          </a:p>
          <a:p>
            <a:pPr lvl="1"/>
            <a:r>
              <a:rPr lang="de-DE" dirty="0" smtClean="0"/>
              <a:t>Between, many different solutions (including combining both approaches)</a:t>
            </a:r>
          </a:p>
          <a:p>
            <a:pPr lvl="1"/>
            <a:r>
              <a:rPr lang="de-DE" dirty="0" smtClean="0"/>
              <a:t>But it (debatably) takes less effort to tune statistical systems to improve precision than to tune rule-based systems to increase recall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923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We will now talk about learning rules</a:t>
            </a:r>
          </a:p>
          <a:p>
            <a:pPr lvl="1"/>
            <a:r>
              <a:rPr lang="de-DE" dirty="0" smtClean="0"/>
              <a:t>Still closely following Sarawagi Chapter 2</a:t>
            </a:r>
          </a:p>
          <a:p>
            <a:r>
              <a:rPr lang="de-DE" dirty="0" smtClean="0"/>
              <a:t>The key resource required is a gold standard annotated corpus</a:t>
            </a:r>
          </a:p>
          <a:p>
            <a:pPr lvl="1"/>
            <a:r>
              <a:rPr lang="de-DE" dirty="0" smtClean="0"/>
              <a:t>This is referred to as the "training" corpus</a:t>
            </a:r>
          </a:p>
          <a:p>
            <a:pPr lvl="1"/>
            <a:r>
              <a:rPr lang="de-DE" dirty="0" smtClean="0"/>
              <a:t>The system "learns" through training</a:t>
            </a:r>
          </a:p>
          <a:p>
            <a:pPr lvl="1"/>
            <a:r>
              <a:rPr lang="de-DE" dirty="0" smtClean="0"/>
              <a:t>The goal is to learn rules which may generalize well to new examples which were not seen during training</a:t>
            </a:r>
          </a:p>
          <a:p>
            <a:r>
              <a:rPr lang="de-DE" dirty="0" smtClean="0"/>
              <a:t>We will discuss bottom-up and top-down creation of rules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21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Overfitting and Overgeneralization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One key concept here is "</a:t>
            </a:r>
            <a:r>
              <a:rPr lang="de-DE" b="1" dirty="0" smtClean="0"/>
              <a:t>overfitting</a:t>
            </a:r>
            <a:r>
              <a:rPr lang="de-DE" dirty="0" smtClean="0"/>
              <a:t>" examples</a:t>
            </a:r>
          </a:p>
          <a:p>
            <a:pPr lvl="1"/>
            <a:r>
              <a:rPr lang="de-DE" dirty="0" smtClean="0"/>
              <a:t>What is meant here is that we memorize too much from one example</a:t>
            </a:r>
          </a:p>
          <a:p>
            <a:pPr lvl="1"/>
            <a:r>
              <a:rPr lang="de-DE" dirty="0" smtClean="0"/>
              <a:t>For instance, if we have: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2"/>
            <a:r>
              <a:rPr lang="de-DE" dirty="0"/>
              <a:t>a</a:t>
            </a:r>
            <a:r>
              <a:rPr lang="de-DE" dirty="0" smtClean="0"/>
              <a:t>nd we memorize that </a:t>
            </a:r>
            <a:r>
              <a:rPr lang="de-DE" b="1" dirty="0" smtClean="0"/>
              <a:t>in this exact context</a:t>
            </a:r>
            <a:r>
              <a:rPr lang="de-DE" dirty="0" smtClean="0"/>
              <a:t> Elvis Presley is a person, we are failing to generalize to other contexts</a:t>
            </a:r>
          </a:p>
          <a:p>
            <a:r>
              <a:rPr lang="de-DE" dirty="0" smtClean="0"/>
              <a:t>We can also "</a:t>
            </a:r>
            <a:r>
              <a:rPr lang="de-DE" b="1" dirty="0" smtClean="0"/>
              <a:t>overgeneralize</a:t>
            </a:r>
            <a:r>
              <a:rPr lang="de-DE" dirty="0" smtClean="0"/>
              <a:t>"</a:t>
            </a:r>
          </a:p>
          <a:p>
            <a:pPr lvl="1"/>
            <a:r>
              <a:rPr lang="de-DE" dirty="0" smtClean="0"/>
              <a:t>An example would be to learn that the first word of a sentence is a first name </a:t>
            </a:r>
          </a:p>
          <a:p>
            <a:pPr lvl="2"/>
            <a:r>
              <a:rPr lang="de-DE" dirty="0" smtClean="0"/>
              <a:t>This is true in this sentence</a:t>
            </a:r>
          </a:p>
          <a:p>
            <a:pPr lvl="2"/>
            <a:r>
              <a:rPr lang="de-DE" dirty="0" smtClean="0"/>
              <a:t>But </a:t>
            </a:r>
            <a:r>
              <a:rPr lang="de-DE" b="1" dirty="0" smtClean="0"/>
              <a:t>this rule will apply to every sentence</a:t>
            </a:r>
            <a:r>
              <a:rPr lang="de-DE" dirty="0" smtClean="0"/>
              <a:t>, and often be wrong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3989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</p:spTree>
    <p:extLst>
      <p:ext uri="{BB962C8B-B14F-4D97-AF65-F5344CB8AC3E}">
        <p14:creationId xmlns:p14="http://schemas.microsoft.com/office/powerpoint/2010/main" val="3465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4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749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56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5788" y="2567227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05" y="4007387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374" y="5628407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400" y="2564861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1000" y="410731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5981801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3" y="2586851"/>
            <a:ext cx="591969" cy="842151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254878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389475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82685" y="3213558"/>
            <a:ext cx="4" cy="79382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 flipH="1">
            <a:off x="1078722" y="4653718"/>
            <a:ext cx="3967" cy="9746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8" y="3211192"/>
            <a:ext cx="3600" cy="896122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 flipH="1">
            <a:off x="4635567" y="4753645"/>
            <a:ext cx="1" cy="1228155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5720867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5905533"/>
            <a:ext cx="785557" cy="39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42852"/>
              </p:ext>
            </p:extLst>
          </p:nvPr>
        </p:nvGraphicFramePr>
        <p:xfrm>
          <a:off x="5724131" y="2427315"/>
          <a:ext cx="3203738" cy="12801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9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7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95426" y="965548"/>
            <a:ext cx="804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of extracting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from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926069" y="2888027"/>
            <a:ext cx="2061331" cy="3063546"/>
          </a:xfrm>
          <a:prstGeom prst="curvedConnector3">
            <a:avLst>
              <a:gd name="adj1" fmla="val 66131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5628407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6597352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22227"/>
              </p:ext>
            </p:extLst>
          </p:nvPr>
        </p:nvGraphicFramePr>
        <p:xfrm>
          <a:off x="5721595" y="4139941"/>
          <a:ext cx="3278780" cy="1363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43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267189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41321" y="41399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8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58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6557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78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973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642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9278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0861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1875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424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8280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2311401"/>
            <a:ext cx="6248399" cy="1692275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May 19 1995, Atlanta -- The Centers for Disease Control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and Prevention, which is in the front line of the world's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response to the deadly Ebola epidemic in Zaire ,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4159249"/>
          <a:ext cx="4608512" cy="1844539"/>
        </p:xfrm>
        <a:graphic>
          <a:graphicData uri="http://schemas.openxmlformats.org/drawingml/2006/table">
            <a:tbl>
              <a:tblPr/>
              <a:tblGrid>
                <a:gridCol w="137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4997705"/>
            <a:ext cx="2957512" cy="1098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93879" y="2414432"/>
            <a:ext cx="15240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13279" y="2983963"/>
            <a:ext cx="6096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079642" y="2983963"/>
            <a:ext cx="5334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5105655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</a:b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5639057"/>
            <a:ext cx="4764087" cy="423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3999169"/>
            <a:ext cx="381000" cy="954087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762375" y="5381625"/>
            <a:ext cx="38100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7238" y="6488491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Slide from Manning</a:t>
            </a:r>
            <a:endParaRPr lang="de-DE" sz="11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5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2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9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There are many papers on hand-crafted rule-based NER and learning rules for NER</a:t>
            </a:r>
          </a:p>
          <a:p>
            <a:pPr lvl="1"/>
            <a:r>
              <a:rPr lang="de-DE" dirty="0" smtClean="0"/>
              <a:t>Wikipedia also has a useful survey which I recommend</a:t>
            </a:r>
          </a:p>
          <a:p>
            <a:r>
              <a:rPr lang="de-DE" dirty="0" smtClean="0"/>
              <a:t>Now we will return to evaluation</a:t>
            </a:r>
          </a:p>
          <a:p>
            <a:pPr lvl="1"/>
            <a:r>
              <a:rPr lang="de-DE" dirty="0" smtClean="0"/>
              <a:t>Very short discussion of precision/recall as actually used in IE (not IR)</a:t>
            </a:r>
          </a:p>
          <a:p>
            <a:pPr lvl="1"/>
            <a:r>
              <a:rPr lang="de-DE" dirty="0" smtClean="0"/>
              <a:t>Then we are done with this slide set</a:t>
            </a:r>
          </a:p>
          <a:p>
            <a:r>
              <a:rPr lang="de-DE" dirty="0" smtClean="0"/>
              <a:t>Next time: </a:t>
            </a:r>
          </a:p>
          <a:p>
            <a:pPr lvl="1"/>
            <a:r>
              <a:rPr lang="de-DE" dirty="0"/>
              <a:t>M</a:t>
            </a:r>
            <a:r>
              <a:rPr lang="de-DE" dirty="0" smtClean="0"/>
              <a:t>ore on evaluation and rule-based NER</a:t>
            </a:r>
          </a:p>
          <a:p>
            <a:pPr lvl="1"/>
            <a:r>
              <a:rPr lang="de-DE" dirty="0" smtClean="0"/>
              <a:t>Annotation of training sets</a:t>
            </a:r>
          </a:p>
        </p:txBody>
      </p:sp>
    </p:spTree>
    <p:extLst>
      <p:ext uri="{BB962C8B-B14F-4D97-AF65-F5344CB8AC3E}">
        <p14:creationId xmlns:p14="http://schemas.microsoft.com/office/powerpoint/2010/main" val="2697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Many of the slides today were from Fabio Ciravegna, University of Sheffield and Fabian Suchanek, </a:t>
            </a:r>
            <a:r>
              <a:rPr lang="de-DE" dirty="0" err="1" smtClean="0"/>
              <a:t>Télécom</a:t>
            </a:r>
            <a:r>
              <a:rPr lang="de-DE" dirty="0" smtClean="0"/>
              <a:t> </a:t>
            </a:r>
            <a:r>
              <a:rPr lang="de-DE" dirty="0" err="1" smtClean="0"/>
              <a:t>ParisTech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9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</a:t>
            </a:r>
            <a:r>
              <a:rPr lang="de-DE" smtClean="0"/>
              <a:t>attention!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Named Entity Recognition </a:t>
            </a:r>
            <a:r>
              <a:rPr lang="en-US" sz="2400" dirty="0" smtClean="0">
                <a:latin typeface="Century Gothic"/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Evaluation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" y="17922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How can the performance of a system be evaluated?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143000" y="3494088"/>
            <a:ext cx="7086600" cy="18399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Precision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Recall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F-measure (combination of Precision/Recall)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Standard Methodology from Information Retrieval: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8027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utoUpdateAnimBg="0"/>
      <p:bldP spid="28690" grpId="0" animBg="1" autoUpdateAnimBg="0"/>
      <p:bldP spid="286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8143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u="sng" dirty="0" smtClean="0">
                <a:solidFill>
                  <a:srgbClr val="000000"/>
                </a:solidFill>
              </a:rPr>
              <a:t>		</a:t>
            </a:r>
            <a:r>
              <a:rPr lang="en-US" altLang="de-DE" sz="2800" dirty="0" smtClean="0">
                <a:solidFill>
                  <a:srgbClr val="000000"/>
                </a:solidFill>
              </a:rPr>
              <a:t>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3803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1439</Words>
  <Application>Microsoft Office PowerPoint</Application>
  <PresentationFormat>On-screen Show (4:3)</PresentationFormat>
  <Paragraphs>284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ＭＳ ゴシック</vt:lpstr>
      <vt:lpstr>ＭＳ Ｐゴシック</vt:lpstr>
      <vt:lpstr>Arial</vt:lpstr>
      <vt:lpstr>Calibri</vt:lpstr>
      <vt:lpstr>Century Gothic</vt:lpstr>
      <vt:lpstr>Lucida Sans</vt:lpstr>
      <vt:lpstr>Palatino</vt:lpstr>
      <vt:lpstr>Tahoma</vt:lpstr>
      <vt:lpstr>Times</vt:lpstr>
      <vt:lpstr>Times New Roman</vt:lpstr>
      <vt:lpstr>Wingdings</vt:lpstr>
      <vt:lpstr>Zapf Dingbats</vt:lpstr>
      <vt:lpstr>Office Theme</vt:lpstr>
      <vt:lpstr>NLP-class</vt:lpstr>
      <vt:lpstr>1_Office Theme</vt:lpstr>
      <vt:lpstr>Blank Presentation</vt:lpstr>
      <vt:lpstr>2_Office Theme</vt:lpstr>
      <vt:lpstr>Information Extraction Lecture 3 – Rule-based Named Entity Recognition</vt:lpstr>
      <vt:lpstr>Administravia</vt:lpstr>
      <vt:lpstr>Outline</vt:lpstr>
      <vt:lpstr>Information Extraction</vt:lpstr>
      <vt:lpstr>Relation Extraction: Disease Outbreaks</vt:lpstr>
      <vt:lpstr>Named Entity Recognition</vt:lpstr>
      <vt:lpstr>PowerPoint Presentation</vt:lpstr>
      <vt:lpstr>Evaluation</vt:lpstr>
      <vt:lpstr>Recall</vt:lpstr>
      <vt:lpstr>Recall</vt:lpstr>
      <vt:lpstr>Precision</vt:lpstr>
      <vt:lpstr>Precision</vt:lpstr>
      <vt:lpstr>Evaluation</vt:lpstr>
      <vt:lpstr>Explorative Algorithms</vt:lpstr>
      <vt:lpstr>Conservative Algorithms</vt:lpstr>
      <vt:lpstr>Precision &amp; Recall Exercise </vt:lpstr>
      <vt:lpstr>F1- Measure</vt:lpstr>
      <vt:lpstr>F-measure</vt:lpstr>
      <vt:lpstr>Summary: Precision/Recall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Rule-based NER</vt:lpstr>
      <vt:lpstr>Learning Rules</vt:lpstr>
      <vt:lpstr>PowerPoint Presentation</vt:lpstr>
      <vt:lpstr>Overfitting and Overgeneralization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Evaluation, Rule-based NER</dc:title>
  <dc:creator>Alexander Fraser</dc:creator>
  <cp:lastModifiedBy>fraser</cp:lastModifiedBy>
  <cp:revision>523</cp:revision>
  <dcterms:created xsi:type="dcterms:W3CDTF">2011-12-07T15:05:48Z</dcterms:created>
  <dcterms:modified xsi:type="dcterms:W3CDTF">2019-10-30T15:00:14Z</dcterms:modified>
</cp:coreProperties>
</file>