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65"/>
  </p:notesMasterIdLst>
  <p:handoutMasterIdLst>
    <p:handoutMasterId r:id="rId66"/>
  </p:handoutMasterIdLst>
  <p:sldIdLst>
    <p:sldId id="441" r:id="rId3"/>
    <p:sldId id="984" r:id="rId4"/>
    <p:sldId id="958" r:id="rId5"/>
    <p:sldId id="959" r:id="rId6"/>
    <p:sldId id="1035" r:id="rId7"/>
    <p:sldId id="1037" r:id="rId8"/>
    <p:sldId id="1038" r:id="rId9"/>
    <p:sldId id="960" r:id="rId10"/>
    <p:sldId id="962" r:id="rId11"/>
    <p:sldId id="963" r:id="rId12"/>
    <p:sldId id="965" r:id="rId13"/>
    <p:sldId id="1062" r:id="rId14"/>
    <p:sldId id="1063" r:id="rId15"/>
    <p:sldId id="1064" r:id="rId16"/>
    <p:sldId id="1065" r:id="rId17"/>
    <p:sldId id="1066" r:id="rId18"/>
    <p:sldId id="1067" r:id="rId19"/>
    <p:sldId id="1068" r:id="rId20"/>
    <p:sldId id="971" r:id="rId21"/>
    <p:sldId id="980" r:id="rId22"/>
    <p:sldId id="985" r:id="rId23"/>
    <p:sldId id="995" r:id="rId24"/>
    <p:sldId id="992" r:id="rId25"/>
    <p:sldId id="1069" r:id="rId26"/>
    <p:sldId id="1070" r:id="rId27"/>
    <p:sldId id="993" r:id="rId28"/>
    <p:sldId id="997" r:id="rId29"/>
    <p:sldId id="999" r:id="rId30"/>
    <p:sldId id="998" r:id="rId31"/>
    <p:sldId id="1008" r:id="rId32"/>
    <p:sldId id="1009" r:id="rId33"/>
    <p:sldId id="1027" r:id="rId34"/>
    <p:sldId id="1074" r:id="rId35"/>
    <p:sldId id="1075" r:id="rId36"/>
    <p:sldId id="1076" r:id="rId37"/>
    <p:sldId id="1077" r:id="rId38"/>
    <p:sldId id="1071" r:id="rId39"/>
    <p:sldId id="1072" r:id="rId40"/>
    <p:sldId id="1073" r:id="rId41"/>
    <p:sldId id="1000" r:id="rId42"/>
    <p:sldId id="1001" r:id="rId43"/>
    <p:sldId id="1004" r:id="rId44"/>
    <p:sldId id="1003" r:id="rId45"/>
    <p:sldId id="1002" r:id="rId46"/>
    <p:sldId id="1010" r:id="rId47"/>
    <p:sldId id="1005" r:id="rId48"/>
    <p:sldId id="1012" r:id="rId49"/>
    <p:sldId id="1011" r:id="rId50"/>
    <p:sldId id="1013" r:id="rId51"/>
    <p:sldId id="1014" r:id="rId52"/>
    <p:sldId id="1006" r:id="rId53"/>
    <p:sldId id="1015" r:id="rId54"/>
    <p:sldId id="1016" r:id="rId55"/>
    <p:sldId id="1017" r:id="rId56"/>
    <p:sldId id="1018" r:id="rId57"/>
    <p:sldId id="1022" r:id="rId58"/>
    <p:sldId id="1023" r:id="rId59"/>
    <p:sldId id="1019" r:id="rId60"/>
    <p:sldId id="1021" r:id="rId61"/>
    <p:sldId id="1020" r:id="rId62"/>
    <p:sldId id="1078" r:id="rId63"/>
    <p:sldId id="983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5" d="100"/>
          <a:sy n="65" d="100"/>
        </p:scale>
        <p:origin x="64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68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4837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94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18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750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89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901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0210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16760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76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2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11/27/2019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697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11/27/2019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6 – Linear Models (Basic Machine Learning)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CIS, LMU </a:t>
            </a:r>
            <a:r>
              <a:rPr lang="en-US" dirty="0" err="1"/>
              <a:t>München</a:t>
            </a:r>
            <a:endParaRPr lang="en-US" dirty="0"/>
          </a:p>
          <a:p>
            <a:r>
              <a:rPr lang="en-US" dirty="0"/>
              <a:t>Winter Semester </a:t>
            </a:r>
            <a:r>
              <a:rPr lang="en-US" dirty="0" smtClean="0"/>
              <a:t>2019-2020</a:t>
            </a:r>
            <a:endParaRPr lang="en-US" dirty="0"/>
          </a:p>
          <a:p>
            <a:r>
              <a:rPr lang="en-US" dirty="0"/>
              <a:t> </a:t>
            </a:r>
            <a:br>
              <a:rPr lang="en-US" dirty="0"/>
            </a:br>
            <a:r>
              <a:rPr lang="en-US" dirty="0" smtClean="0"/>
              <a:t>Prof. Dr</a:t>
            </a:r>
            <a:r>
              <a:rPr lang="en-US" dirty="0"/>
              <a:t>. Alexander Fraser, CIS</a:t>
            </a:r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1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1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582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Our features represent this table using binary variables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For instance, consider the lemma column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Most features will be false (false = off = 0)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The lemma features that will be on (true = on = 1) are:</a:t>
            </a:r>
            <a:endParaRPr kumimoji="0" lang="de-DE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</a:t>
            </a: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1_lemma_4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+2_lemma_pm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+3_lemma_will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558" y="0"/>
            <a:ext cx="4387442" cy="329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2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 (say, -3_lemma_giraffe)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...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69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2774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0*0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12893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Decision Trees vs. 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Decision Trees are an intuitive way to learn classifiers from data</a:t>
            </a:r>
          </a:p>
          <a:p>
            <a:pPr lvl="1"/>
            <a:r>
              <a:rPr lang="de-DE" dirty="0" smtClean="0"/>
              <a:t>They fit the training data well</a:t>
            </a:r>
          </a:p>
          <a:p>
            <a:pPr lvl="1"/>
            <a:r>
              <a:rPr lang="de-DE" dirty="0" smtClean="0"/>
              <a:t>With heavy pruning, you can control overfitting</a:t>
            </a:r>
          </a:p>
          <a:p>
            <a:r>
              <a:rPr lang="de-DE" dirty="0" smtClean="0"/>
              <a:t>NLP practitioners often use linear models instead</a:t>
            </a:r>
          </a:p>
          <a:p>
            <a:r>
              <a:rPr lang="de-DE" dirty="0" smtClean="0"/>
              <a:t>Most of the models discussed in Sarawagi Chapter 3 are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3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5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3761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8033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</a:t>
            </a:r>
            <a:r>
              <a:rPr lang="de-DE" dirty="0" smtClean="0"/>
              <a:t>2_lemma_seminar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entury Gothic"/>
                <a:cs typeface="Century Gothic"/>
              </a:rPr>
              <a:t>Bias term</a:t>
            </a:r>
          </a:p>
          <a:p>
            <a:endParaRPr lang="de-DE" sz="2400" dirty="0" smtClean="0"/>
          </a:p>
          <a:p>
            <a:r>
              <a:rPr lang="de-DE" sz="2400" dirty="0" smtClean="0"/>
              <a:t>-3_lemma_the</a:t>
            </a:r>
          </a:p>
          <a:p>
            <a:endParaRPr lang="de-DE" sz="2400" dirty="0" smtClean="0"/>
          </a:p>
          <a:p>
            <a:r>
              <a:rPr lang="de-DE" sz="2400" dirty="0" smtClean="0"/>
              <a:t>-2_lemma_Seminar</a:t>
            </a:r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-1_lemma_at</a:t>
            </a:r>
          </a:p>
          <a:p>
            <a:r>
              <a:rPr lang="de-DE" sz="2400" dirty="0" smtClean="0"/>
              <a:t>+1_lemma_4</a:t>
            </a:r>
          </a:p>
          <a:p>
            <a:endParaRPr lang="de-DE" sz="2400" dirty="0"/>
          </a:p>
          <a:p>
            <a:r>
              <a:rPr lang="de-DE" sz="2400" dirty="0" smtClean="0"/>
              <a:t>+1_Digit</a:t>
            </a:r>
          </a:p>
          <a:p>
            <a:r>
              <a:rPr lang="de-DE" sz="2400" dirty="0" smtClean="0"/>
              <a:t>+2_timeid</a:t>
            </a:r>
            <a:endParaRPr lang="de-DE" sz="2400" dirty="0" smtClean="0">
              <a:latin typeface="Century Gothic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0408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endParaRPr lang="de-DE" dirty="0" smtClean="0"/>
          </a:p>
          <a:p>
            <a:r>
              <a:rPr lang="de-DE" dirty="0" smtClean="0"/>
              <a:t>Linear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heavily</a:t>
            </a:r>
            <a:r>
              <a:rPr lang="de-DE" dirty="0" smtClean="0"/>
              <a:t> in NLP </a:t>
            </a:r>
            <a:r>
              <a:rPr lang="de-DE" dirty="0" err="1" smtClean="0"/>
              <a:t>exactly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,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weaker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overfitting</a:t>
            </a:r>
            <a:endParaRPr lang="de-DE" dirty="0" smtClean="0"/>
          </a:p>
          <a:p>
            <a:pPr lvl="1"/>
            <a:r>
              <a:rPr lang="de-DE" dirty="0" smtClean="0"/>
              <a:t>This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particularly</a:t>
            </a:r>
            <a:r>
              <a:rPr lang="de-DE" dirty="0" smtClean="0"/>
              <a:t> </a:t>
            </a:r>
            <a:r>
              <a:rPr lang="de-DE" dirty="0" err="1" smtClean="0"/>
              <a:t>important</a:t>
            </a:r>
            <a:r>
              <a:rPr lang="de-DE" dirty="0" smtClean="0"/>
              <a:t> in NLP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NLP </a:t>
            </a:r>
            <a:r>
              <a:rPr lang="de-DE" dirty="0" err="1" smtClean="0"/>
              <a:t>researchers</a:t>
            </a:r>
            <a:r>
              <a:rPr lang="de-DE" dirty="0" smtClean="0"/>
              <a:t> like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a </a:t>
            </a:r>
            <a:r>
              <a:rPr lang="de-DE" dirty="0" err="1" smtClean="0"/>
              <a:t>very</a:t>
            </a:r>
            <a:r>
              <a:rPr lang="de-DE" dirty="0" smtClean="0"/>
              <a:t>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r>
              <a:rPr lang="de-DE" dirty="0" smtClean="0"/>
              <a:t> (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might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really</a:t>
            </a:r>
            <a:r>
              <a:rPr lang="de-DE" dirty="0" smtClean="0"/>
              <a:t>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trees</a:t>
            </a:r>
            <a:r>
              <a:rPr lang="de-DE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3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Decision Trees for NER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So far we have seen:</a:t>
            </a:r>
            <a:endParaRPr lang="de-DE" dirty="0"/>
          </a:p>
          <a:p>
            <a:pPr lvl="1"/>
            <a:r>
              <a:rPr lang="de-DE" dirty="0" smtClean="0"/>
              <a:t>How to learn rules for NER</a:t>
            </a:r>
          </a:p>
          <a:p>
            <a:pPr lvl="1"/>
            <a:r>
              <a:rPr lang="de-DE" dirty="0" smtClean="0"/>
              <a:t>A basic idea of how to formulate NER as a classification problem</a:t>
            </a:r>
          </a:p>
          <a:p>
            <a:pPr lvl="1"/>
            <a:r>
              <a:rPr lang="de-DE" dirty="0" smtClean="0"/>
              <a:t>Decision trees</a:t>
            </a:r>
          </a:p>
          <a:p>
            <a:pPr lvl="2"/>
            <a:r>
              <a:rPr lang="de-DE" dirty="0" smtClean="0"/>
              <a:t>Including the basic idea of </a:t>
            </a:r>
            <a:r>
              <a:rPr lang="de-DE" b="1" dirty="0" smtClean="0"/>
              <a:t>overfitting</a:t>
            </a:r>
            <a:r>
              <a:rPr lang="de-DE" dirty="0" smtClean="0"/>
              <a:t> the training data</a:t>
            </a:r>
          </a:p>
          <a:p>
            <a:r>
              <a:rPr lang="de-DE" dirty="0" smtClean="0"/>
              <a:t>How can we use decision trees for NER?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models?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222335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One way to do this is using a so-called </a:t>
            </a:r>
            <a:r>
              <a:rPr lang="de-DE" b="1" dirty="0" smtClean="0"/>
              <a:t>perceptron</a:t>
            </a:r>
          </a:p>
          <a:p>
            <a:endParaRPr lang="de-DE" dirty="0" smtClean="0"/>
          </a:p>
          <a:p>
            <a:r>
              <a:rPr lang="de-DE" dirty="0" smtClean="0"/>
              <a:t>Algorithm:</a:t>
            </a:r>
          </a:p>
          <a:p>
            <a:r>
              <a:rPr lang="de-DE" dirty="0" smtClean="0"/>
              <a:t>Read the training examples one at a time</a:t>
            </a:r>
          </a:p>
          <a:p>
            <a:r>
              <a:rPr lang="de-DE" dirty="0" smtClean="0"/>
              <a:t>For each training example, decide how to update the weight vector</a:t>
            </a:r>
          </a:p>
          <a:p>
            <a:r>
              <a:rPr lang="de-DE" dirty="0" smtClean="0"/>
              <a:t>The perceptron update rule says:</a:t>
            </a:r>
          </a:p>
          <a:p>
            <a:pPr lvl="1"/>
            <a:r>
              <a:rPr lang="de-DE" dirty="0" smtClean="0"/>
              <a:t>If a training example is classified correctly:</a:t>
            </a:r>
          </a:p>
          <a:p>
            <a:pPr lvl="2"/>
            <a:r>
              <a:rPr lang="de-DE" dirty="0" smtClean="0"/>
              <a:t>Do nothing (because the current weight vector is fine)</a:t>
            </a:r>
          </a:p>
          <a:p>
            <a:pPr lvl="1"/>
            <a:r>
              <a:rPr lang="de-DE" dirty="0" smtClean="0"/>
              <a:t>If a training example is classified incorrectly:</a:t>
            </a:r>
          </a:p>
          <a:p>
            <a:pPr lvl="2"/>
            <a:r>
              <a:rPr lang="de-DE" dirty="0" smtClean="0"/>
              <a:t>Adjust the weight of every active feature by a small amount towards the desired decision</a:t>
            </a:r>
          </a:p>
          <a:p>
            <a:pPr lvl="2"/>
            <a:r>
              <a:rPr lang="de-DE" dirty="0" smtClean="0"/>
              <a:t>So that the example will score a bit better next time it is observed</a:t>
            </a:r>
          </a:p>
          <a:p>
            <a:r>
              <a:rPr lang="de-DE" dirty="0" smtClean="0"/>
              <a:t>Intuition</a:t>
            </a:r>
            <a:r>
              <a:rPr lang="de-DE" dirty="0"/>
              <a:t>:</a:t>
            </a:r>
            <a:r>
              <a:rPr lang="de-DE" dirty="0" smtClean="0"/>
              <a:t> we hope that by making many small changes</a:t>
            </a:r>
          </a:p>
          <a:p>
            <a:pPr lvl="1"/>
            <a:r>
              <a:rPr lang="de-DE" dirty="0" smtClean="0"/>
              <a:t>The weights on important features increase consistently to the desired values which work well on the entire training set</a:t>
            </a:r>
          </a:p>
          <a:p>
            <a:pPr lvl="1"/>
            <a:r>
              <a:rPr lang="de-DE" dirty="0" smtClean="0"/>
              <a:t>The changes to unimportant feature weights will be random (sometimes up, sometimes down), and the weights will tend towards zero (meaning: no effect on the classification)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42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Say we have -2 0 0 0 ... 0 0 0 0.5, and see this training example. Clearly we will get it wrong...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01534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60946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910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793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 -2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26725"/>
            <a:ext cx="92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-1.5</a:t>
            </a:r>
          </a:p>
        </p:txBody>
      </p:sp>
    </p:spTree>
    <p:extLst>
      <p:ext uri="{BB962C8B-B14F-4D97-AF65-F5344CB8AC3E}">
        <p14:creationId xmlns:p14="http://schemas.microsoft.com/office/powerpoint/2010/main" val="32849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So change the weight vector, by adding 0.1 to all active features. Score is now better (but still wrong)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893221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9167" y="1832752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-1.9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-0.8</a:t>
            </a:r>
          </a:p>
        </p:txBody>
      </p:sp>
    </p:spTree>
    <p:extLst>
      <p:ext uri="{BB962C8B-B14F-4D97-AF65-F5344CB8AC3E}">
        <p14:creationId xmlns:p14="http://schemas.microsoft.com/office/powerpoint/2010/main" val="284252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Perceptron Update IV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de-DE" dirty="0" smtClean="0"/>
              <a:t>After looking at many other examples, irrelevant features (like "-3_lemma_the") are pushed back towards zero, and important features have stronger weights.</a:t>
            </a:r>
          </a:p>
          <a:p>
            <a:pPr marL="0" indent="0">
              <a:buNone/>
            </a:pPr>
            <a:r>
              <a:rPr lang="de-DE" dirty="0" smtClean="0"/>
              <a:t>We have learned a good weight vector for this example, no further update is needed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Bias term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-3_lemma_the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-2_lemma_Seminar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-1_lemma_at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+1_lemma_4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+1_Digit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+2_timeid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992971" y="168742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6729" y="1815854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0.7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1.2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101341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1*1.2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1205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-2.1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0.7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1.2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832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------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90568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such as the popular word2vec </a:t>
            </a:r>
            <a:r>
              <a:rPr lang="en-US" dirty="0" err="1" smtClean="0"/>
              <a:t>embeddings</a:t>
            </a:r>
            <a:r>
              <a:rPr lang="en-US" dirty="0" smtClean="0"/>
              <a:t> are a clever way to get better features</a:t>
            </a:r>
          </a:p>
          <a:p>
            <a:pPr lvl="1"/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 smtClean="0"/>
              <a:t> are learned on huge amounts of text</a:t>
            </a:r>
          </a:p>
          <a:p>
            <a:pPr lvl="1"/>
            <a:r>
              <a:rPr lang="en-US" dirty="0" smtClean="0"/>
              <a:t>Details in next week’s lecture</a:t>
            </a:r>
          </a:p>
          <a:p>
            <a:r>
              <a:rPr lang="en-US" dirty="0" smtClean="0"/>
              <a:t>Word-types are represented as positions in a 50-dimensional space</a:t>
            </a:r>
          </a:p>
          <a:p>
            <a:pPr lvl="1"/>
            <a:r>
              <a:rPr lang="en-US" dirty="0" smtClean="0"/>
              <a:t>For each word-type, we look up its embedding in a table</a:t>
            </a:r>
          </a:p>
          <a:p>
            <a:r>
              <a:rPr lang="en-US" dirty="0" smtClean="0"/>
              <a:t>Similar words are close to each other in this space, for instance:</a:t>
            </a:r>
          </a:p>
          <a:p>
            <a:pPr lvl="1"/>
            <a:r>
              <a:rPr lang="en-US" dirty="0" smtClean="0"/>
              <a:t>AM and PM (words for which </a:t>
            </a:r>
            <a:r>
              <a:rPr lang="en-US" dirty="0" err="1" smtClean="0"/>
              <a:t>SemCat</a:t>
            </a:r>
            <a:r>
              <a:rPr lang="en-US" dirty="0" smtClean="0"/>
              <a:t>=</a:t>
            </a:r>
            <a:r>
              <a:rPr lang="en-US" dirty="0" err="1" smtClean="0"/>
              <a:t>timeid</a:t>
            </a:r>
            <a:r>
              <a:rPr lang="en-US" dirty="0" smtClean="0"/>
              <a:t>) will have very similar representations</a:t>
            </a:r>
          </a:p>
          <a:p>
            <a:pPr lvl="1"/>
            <a:r>
              <a:rPr lang="en-US" dirty="0" smtClean="0"/>
              <a:t>Different words with the same lemma will have very similar representations</a:t>
            </a:r>
          </a:p>
          <a:p>
            <a:r>
              <a:rPr lang="en-US" dirty="0" smtClean="0"/>
              <a:t>So when using word </a:t>
            </a:r>
            <a:r>
              <a:rPr lang="en-US" dirty="0" err="1" smtClean="0"/>
              <a:t>embeddings</a:t>
            </a:r>
            <a:r>
              <a:rPr lang="en-US" dirty="0" smtClean="0"/>
              <a:t>, we do not need the context-independent features</a:t>
            </a:r>
          </a:p>
          <a:p>
            <a:pPr lvl="1"/>
            <a:r>
              <a:rPr lang="en-US" dirty="0" smtClean="0"/>
              <a:t>And the embedding space captures many generalizations about word-types that we didn’t actively know would help!</a:t>
            </a:r>
          </a:p>
          <a:p>
            <a:pPr lvl="1"/>
            <a:r>
              <a:rPr lang="en-US" dirty="0" smtClean="0"/>
              <a:t>These generalizations become available to the learner, which can choose to use them if they are helpful for learning the training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74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50-dimen.</a:t>
                      </a:r>
                      <a:r>
                        <a:rPr lang="en-US" baseline="0" dirty="0" smtClean="0"/>
                        <a:t> word-type </a:t>
                      </a:r>
                      <a:r>
                        <a:rPr lang="en-US" baseline="0" dirty="0" err="1" smtClean="0"/>
                        <a:t>embeddings</a:t>
                      </a:r>
                      <a:r>
                        <a:rPr lang="en-US" baseline="0" dirty="0" smtClean="0"/>
                        <a:t> (only 3 dimensions shown)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1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2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Dim 3 </a:t>
                      </a:r>
                      <a:r>
                        <a:rPr lang="en-DE" b="1" i="0" baseline="0" dirty="0" smtClean="0"/>
                        <a:t>…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0.999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-0.812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1320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Contextualized </a:t>
            </a:r>
            <a:r>
              <a:rPr lang="en-US" dirty="0" err="1" smtClean="0"/>
              <a:t>embeddings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allow us to get a different representation of each word token, rather than word-type</a:t>
            </a:r>
          </a:p>
          <a:p>
            <a:pPr lvl="1"/>
            <a:r>
              <a:rPr lang="en-US" dirty="0" smtClean="0"/>
              <a:t>The entire sentence is used as context</a:t>
            </a:r>
          </a:p>
          <a:p>
            <a:pPr lvl="1"/>
            <a:r>
              <a:rPr lang="en-US" dirty="0" smtClean="0"/>
              <a:t>Some popular contextualized </a:t>
            </a:r>
            <a:r>
              <a:rPr lang="en-US" dirty="0" err="1" smtClean="0"/>
              <a:t>embeddings</a:t>
            </a:r>
            <a:r>
              <a:rPr lang="en-US" dirty="0" smtClean="0"/>
              <a:t> are ELMO and BERT</a:t>
            </a:r>
          </a:p>
          <a:p>
            <a:r>
              <a:rPr lang="en-US" dirty="0" smtClean="0"/>
              <a:t>Contextualized word </a:t>
            </a:r>
            <a:r>
              <a:rPr lang="en-US" dirty="0" err="1" smtClean="0"/>
              <a:t>embeddings</a:t>
            </a:r>
            <a:r>
              <a:rPr lang="en-US" dirty="0" smtClean="0"/>
              <a:t> capture the same information as word-type </a:t>
            </a:r>
            <a:r>
              <a:rPr lang="en-US" dirty="0" err="1" smtClean="0"/>
              <a:t>embeddings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ut they additionally capture features that are context-dependent</a:t>
            </a:r>
          </a:p>
          <a:p>
            <a:r>
              <a:rPr lang="en-US" dirty="0" smtClean="0"/>
              <a:t>Makes many more generalizations available to the learner!</a:t>
            </a:r>
          </a:p>
          <a:p>
            <a:pPr lvl="1"/>
            <a:r>
              <a:rPr lang="en-US" dirty="0" smtClean="0"/>
              <a:t>Part-of-Speech (POS) distinctions will be accessible (as in our example)</a:t>
            </a:r>
          </a:p>
          <a:p>
            <a:pPr lvl="1"/>
            <a:r>
              <a:rPr lang="en-US" dirty="0" smtClean="0"/>
              <a:t>Polysemy, tokens of a word-type with the same word sense will have similar </a:t>
            </a:r>
            <a:r>
              <a:rPr lang="en-US" dirty="0" err="1" smtClean="0"/>
              <a:t>embeddings</a:t>
            </a:r>
            <a:endParaRPr lang="en-US" dirty="0" smtClean="0"/>
          </a:p>
          <a:p>
            <a:pPr lvl="1"/>
            <a:r>
              <a:rPr lang="en-US" dirty="0" smtClean="0"/>
              <a:t>Syntactic positions will be captured (e.g., Subject, Verb, Object)</a:t>
            </a:r>
          </a:p>
          <a:p>
            <a:pPr lvl="1"/>
            <a:r>
              <a:rPr lang="en-US" dirty="0" smtClean="0"/>
              <a:t>Semantic roles will also be captured (e.g., Agent, Patient in a passive sentence)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Typically something like 400 dimensional vectors for each word token</a:t>
            </a:r>
          </a:p>
          <a:p>
            <a:pPr lvl="1"/>
            <a:r>
              <a:rPr lang="en-US" dirty="0" smtClean="0"/>
              <a:t>Input for computing the word-token </a:t>
            </a:r>
            <a:r>
              <a:rPr lang="en-US" dirty="0" err="1" smtClean="0"/>
              <a:t>embeddings</a:t>
            </a:r>
            <a:r>
              <a:rPr lang="en-US" dirty="0" smtClean="0"/>
              <a:t> is the entire sentence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go back to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This </a:t>
            </a:r>
            <a:r>
              <a:rPr lang="de-DE" dirty="0"/>
              <a:t>is called </a:t>
            </a:r>
            <a:r>
              <a:rPr lang="de-DE" b="1" dirty="0"/>
              <a:t>binary </a:t>
            </a:r>
            <a:r>
              <a:rPr lang="de-DE" b="1" dirty="0" smtClean="0"/>
              <a:t>classification</a:t>
            </a:r>
            <a:endParaRPr lang="de-DE" b="1" dirty="0"/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4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537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4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6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smtClean="0"/>
              <a:t>But this </a:t>
            </a:r>
            <a:r>
              <a:rPr lang="de-DE" dirty="0" smtClean="0"/>
              <a:t>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417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the major problem here is more basic. </a:t>
            </a:r>
          </a:p>
          <a:p>
            <a:pPr lvl="1"/>
            <a:r>
              <a:rPr lang="de-DE" dirty="0" smtClean="0"/>
              <a:t>Relying on these two </a:t>
            </a:r>
            <a:r>
              <a:rPr lang="de-DE" b="1" dirty="0" smtClean="0"/>
              <a:t>independent</a:t>
            </a:r>
            <a:r>
              <a:rPr lang="de-DE" dirty="0" smtClean="0"/>
              <a:t> classifiers is not optimal!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</a:t>
            </a:r>
            <a:r>
              <a:rPr lang="de-DE" sz="1800" b="1" dirty="0"/>
              <a:t>&lt;stime&gt;</a:t>
            </a:r>
            <a:r>
              <a:rPr lang="de-DE" sz="1800" dirty="0"/>
              <a:t>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</a:t>
            </a:r>
            <a:r>
              <a:rPr lang="de-DE" sz="1800" b="1" dirty="0"/>
              <a:t>&lt;stime&gt;</a:t>
            </a:r>
            <a:r>
              <a:rPr lang="de-DE" sz="1800" dirty="0"/>
              <a:t>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0057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8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latin typeface="Century Gothic"/>
                <a:cs typeface="Century Gothic"/>
              </a:rPr>
              <a:t>    -1_label_&lt;stime&gt;</a:t>
            </a:r>
          </a:p>
          <a:p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6211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9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latin typeface="Century Gothic"/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17936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To perform greedy classification, first run your classifier on "Seminar" 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  <a:endParaRPr lang="de-DE" sz="2000" dirty="0">
              <a:latin typeface="Century Gothic"/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latin typeface="Century Gothic"/>
                <a:cs typeface="Century Gothic"/>
              </a:rPr>
              <a:t> </a:t>
            </a:r>
            <a:r>
              <a:rPr lang="de-DE" sz="2000" dirty="0" smtClean="0">
                <a:latin typeface="Century Gothic"/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Century Gothic"/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Then when classifying </a:t>
            </a:r>
            <a:r>
              <a:rPr lang="de-DE" sz="2000" dirty="0" smtClean="0">
                <a:cs typeface="Century Gothic"/>
              </a:rPr>
              <a:t>"4", </a:t>
            </a:r>
            <a:r>
              <a:rPr lang="de-DE" sz="2000" dirty="0">
                <a:cs typeface="Century Gothic"/>
              </a:rPr>
              <a:t>use the feature:</a:t>
            </a:r>
          </a:p>
          <a:p>
            <a:r>
              <a:rPr lang="de-DE" sz="2000" dirty="0"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cs typeface="Century Gothic"/>
              </a:rPr>
              <a:t>Suppose you correctly choose </a:t>
            </a:r>
            <a:r>
              <a:rPr lang="de-DE" sz="2000" dirty="0" smtClean="0"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cs typeface="Century Gothic"/>
              </a:rPr>
              <a:t>Etc...</a:t>
            </a:r>
          </a:p>
          <a:p>
            <a:endParaRPr lang="de-DE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387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/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/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/>
          </a:p>
          <a:p>
            <a:pPr marL="0" indent="0">
              <a:buFont typeface="Arial"/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0328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seminar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uppercase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Digit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timeid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lowercase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198299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features</a:t>
            </a:r>
            <a:endParaRPr lang="de-DE" dirty="0" smtClean="0"/>
          </a:p>
          <a:p>
            <a:pPr lvl="2"/>
            <a:r>
              <a:rPr lang="en-US" dirty="0"/>
              <a:t>I also briefly presented word-type </a:t>
            </a:r>
            <a:r>
              <a:rPr lang="en-US" dirty="0" err="1"/>
              <a:t>embeddings</a:t>
            </a:r>
            <a:r>
              <a:rPr lang="en-US" dirty="0"/>
              <a:t> (word2vec) and contextualized word-token </a:t>
            </a:r>
            <a:r>
              <a:rPr lang="en-US" dirty="0" err="1"/>
              <a:t>embeddings</a:t>
            </a:r>
            <a:r>
              <a:rPr lang="en-US" dirty="0"/>
              <a:t> (</a:t>
            </a:r>
            <a:r>
              <a:rPr lang="en-US" dirty="0" err="1"/>
              <a:t>e.g</a:t>
            </a:r>
            <a:r>
              <a:rPr lang="en-US" dirty="0"/>
              <a:t>,. BERT, ELMO</a:t>
            </a:r>
            <a:r>
              <a:rPr lang="en-US" dirty="0" smtClean="0"/>
              <a:t>)</a:t>
            </a:r>
            <a:endParaRPr lang="de-DE" dirty="0" smtClean="0"/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Further reading:</a:t>
            </a:r>
          </a:p>
          <a:p>
            <a:pPr lvl="1"/>
            <a:r>
              <a:rPr lang="en-US" dirty="0" smtClean="0"/>
              <a:t>Tom Mitchell. Machine Learning. McGraw Hill 1997 </a:t>
            </a:r>
            <a:r>
              <a:rPr lang="en-US" dirty="0"/>
              <a:t>(text </a:t>
            </a:r>
            <a:r>
              <a:rPr lang="en-US" dirty="0" smtClean="0"/>
              <a:t>book, not free)</a:t>
            </a:r>
            <a:endParaRPr lang="en-US" dirty="0"/>
          </a:p>
          <a:p>
            <a:r>
              <a:rPr lang="en-US" dirty="0" smtClean="0"/>
              <a:t>More advanced, highly recommended:</a:t>
            </a:r>
          </a:p>
          <a:p>
            <a:pPr lvl="1"/>
            <a:r>
              <a:rPr lang="en-US" dirty="0" smtClean="0"/>
              <a:t>Hal </a:t>
            </a:r>
            <a:r>
              <a:rPr lang="en-US" dirty="0" err="1" smtClean="0"/>
              <a:t>Daumé</a:t>
            </a:r>
            <a:r>
              <a:rPr lang="en-US" dirty="0" smtClean="0"/>
              <a:t> III. A Course </a:t>
            </a:r>
            <a:r>
              <a:rPr lang="en-US" dirty="0"/>
              <a:t>in Machine </a:t>
            </a:r>
            <a:r>
              <a:rPr lang="en-US" dirty="0" smtClean="0"/>
              <a:t>Learning. 2017 (beta version 0.99, free, or 1.0, not free)</a:t>
            </a:r>
          </a:p>
          <a:p>
            <a:r>
              <a:rPr lang="en-US" dirty="0" smtClean="0"/>
              <a:t>Word </a:t>
            </a:r>
            <a:r>
              <a:rPr lang="en-US" dirty="0" err="1" smtClean="0"/>
              <a:t>embeddings</a:t>
            </a:r>
            <a:r>
              <a:rPr lang="en-US" dirty="0"/>
              <a:t> </a:t>
            </a:r>
            <a:r>
              <a:rPr lang="en-US" dirty="0" smtClean="0"/>
              <a:t>(including word2vec, ELMO, BERT):</a:t>
            </a:r>
            <a:endParaRPr lang="en-US" dirty="0"/>
          </a:p>
          <a:p>
            <a:pPr lvl="1"/>
            <a:r>
              <a:rPr lang="en-US" dirty="0" smtClean="0"/>
              <a:t>Noah Smith. Contextual Word Representations: A Contextual Introduction. </a:t>
            </a:r>
            <a:r>
              <a:rPr lang="en-US" dirty="0" err="1" smtClean="0"/>
              <a:t>arXiv</a:t>
            </a:r>
            <a:r>
              <a:rPr lang="en-US" dirty="0" smtClean="0"/>
              <a:t> 2019 (short article, free)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168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99FDA-7688-A048-8C34-55AD89F558E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78298" y="907901"/>
          <a:ext cx="8537712" cy="54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3425">
                  <a:extLst>
                    <a:ext uri="{9D8B030D-6E8A-4147-A177-3AD203B41FA5}">
                      <a16:colId xmlns:a16="http://schemas.microsoft.com/office/drawing/2014/main" val="1664569236"/>
                    </a:ext>
                  </a:extLst>
                </a:gridCol>
                <a:gridCol w="1286939">
                  <a:extLst>
                    <a:ext uri="{9D8B030D-6E8A-4147-A177-3AD203B41FA5}">
                      <a16:colId xmlns:a16="http://schemas.microsoft.com/office/drawing/2014/main" val="1625838009"/>
                    </a:ext>
                  </a:extLst>
                </a:gridCol>
                <a:gridCol w="1088513">
                  <a:extLst>
                    <a:ext uri="{9D8B030D-6E8A-4147-A177-3AD203B41FA5}">
                      <a16:colId xmlns:a16="http://schemas.microsoft.com/office/drawing/2014/main" val="3260068865"/>
                    </a:ext>
                  </a:extLst>
                </a:gridCol>
                <a:gridCol w="1830126">
                  <a:extLst>
                    <a:ext uri="{9D8B030D-6E8A-4147-A177-3AD203B41FA5}">
                      <a16:colId xmlns:a16="http://schemas.microsoft.com/office/drawing/2014/main" val="3128156903"/>
                    </a:ext>
                  </a:extLst>
                </a:gridCol>
                <a:gridCol w="1101917">
                  <a:extLst>
                    <a:ext uri="{9D8B030D-6E8A-4147-A177-3AD203B41FA5}">
                      <a16:colId xmlns:a16="http://schemas.microsoft.com/office/drawing/2014/main" val="2999306846"/>
                    </a:ext>
                  </a:extLst>
                </a:gridCol>
                <a:gridCol w="1093305">
                  <a:extLst>
                    <a:ext uri="{9D8B030D-6E8A-4147-A177-3AD203B41FA5}">
                      <a16:colId xmlns:a16="http://schemas.microsoft.com/office/drawing/2014/main" val="1052207952"/>
                    </a:ext>
                  </a:extLst>
                </a:gridCol>
                <a:gridCol w="1063487">
                  <a:extLst>
                    <a:ext uri="{9D8B030D-6E8A-4147-A177-3AD203B41FA5}">
                      <a16:colId xmlns:a16="http://schemas.microsoft.com/office/drawing/2014/main" val="555826356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Context-independent</a:t>
                      </a:r>
                      <a:r>
                        <a:rPr lang="en-US" baseline="0" dirty="0" smtClean="0"/>
                        <a:t> features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Context</a:t>
                      </a:r>
                      <a:r>
                        <a:rPr lang="en-US" baseline="0" dirty="0" smtClean="0"/>
                        <a:t> Dep.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2839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Word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Lemma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Capitalization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SemCat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POS</a:t>
                      </a:r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645281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8906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7375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at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stime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86027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/>
                        <a:t>Digit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3935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err="1" smtClean="0"/>
                        <a:t>timeid</a:t>
                      </a:r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i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68401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6629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207" y="249391"/>
            <a:ext cx="7063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r>
              <a:rPr kumimoji="0" lang="de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the Seminar at &lt;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stime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&gt; 4 pm will </a:t>
            </a:r>
            <a:r>
              <a:rPr kumimoji="0" lang="en-D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Century Gothic"/>
              </a:rPr>
              <a:t>…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032" y="6470375"/>
            <a:ext cx="4671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Example modified from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Ciravegna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entury Gothic"/>
              </a:rPr>
              <a:t> 2009</a:t>
            </a:r>
          </a:p>
        </p:txBody>
      </p:sp>
    </p:spTree>
    <p:extLst>
      <p:ext uri="{BB962C8B-B14F-4D97-AF65-F5344CB8AC3E}">
        <p14:creationId xmlns:p14="http://schemas.microsoft.com/office/powerpoint/2010/main" val="35265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4592</Words>
  <Application>Microsoft Office PowerPoint</Application>
  <PresentationFormat>On-screen Show (4:3)</PresentationFormat>
  <Paragraphs>1044</Paragraphs>
  <Slides>62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Calibri</vt:lpstr>
      <vt:lpstr>Century Gothic</vt:lpstr>
      <vt:lpstr>Courier New</vt:lpstr>
      <vt:lpstr>Tw Cen MT</vt:lpstr>
      <vt:lpstr>Wingdings</vt:lpstr>
      <vt:lpstr>Wingdings 2</vt:lpstr>
      <vt:lpstr>Office Theme</vt:lpstr>
      <vt:lpstr>Median</vt:lpstr>
      <vt:lpstr>Information Extraction Lecture 6 – Linear Models (Basic Machine Learning)</vt:lpstr>
      <vt:lpstr>Decision Trees vs. Linear Models</vt:lpstr>
      <vt:lpstr>Decision Trees for NER</vt:lpstr>
      <vt:lpstr>Rule Sets as Decision Trees</vt:lpstr>
      <vt:lpstr>CMU Seminars - Example</vt:lpstr>
      <vt:lpstr>PowerPoint Presentation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models?</vt:lpstr>
      <vt:lpstr>Feature Selection</vt:lpstr>
      <vt:lpstr>Training</vt:lpstr>
      <vt:lpstr>Perceptron Update I</vt:lpstr>
      <vt:lpstr>Perceptron Update II</vt:lpstr>
      <vt:lpstr>Perceptron Update III</vt:lpstr>
      <vt:lpstr>Perceptron Update IV</vt:lpstr>
      <vt:lpstr>Word embeddings</vt:lpstr>
      <vt:lpstr>PowerPoint Presentation</vt:lpstr>
      <vt:lpstr>Contextualized embeddings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 - Linear Models</dc:title>
  <dc:creator>Alexander Fraser</dc:creator>
  <cp:lastModifiedBy>fraser</cp:lastModifiedBy>
  <cp:revision>623</cp:revision>
  <dcterms:created xsi:type="dcterms:W3CDTF">2011-12-07T15:05:48Z</dcterms:created>
  <dcterms:modified xsi:type="dcterms:W3CDTF">2019-11-27T16:40:26Z</dcterms:modified>
</cp:coreProperties>
</file>