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  <p:sldMasterId id="2147483727" r:id="rId3"/>
  </p:sldMasterIdLst>
  <p:notesMasterIdLst>
    <p:notesMasterId r:id="rId51"/>
  </p:notesMasterIdLst>
  <p:handoutMasterIdLst>
    <p:handoutMasterId r:id="rId52"/>
  </p:handoutMasterIdLst>
  <p:sldIdLst>
    <p:sldId id="863" r:id="rId4"/>
    <p:sldId id="864" r:id="rId5"/>
    <p:sldId id="872" r:id="rId6"/>
    <p:sldId id="868" r:id="rId7"/>
    <p:sldId id="869" r:id="rId8"/>
    <p:sldId id="866" r:id="rId9"/>
    <p:sldId id="859" r:id="rId10"/>
    <p:sldId id="870" r:id="rId11"/>
    <p:sldId id="861" r:id="rId12"/>
    <p:sldId id="819" r:id="rId13"/>
    <p:sldId id="820" r:id="rId14"/>
    <p:sldId id="821" r:id="rId15"/>
    <p:sldId id="822" r:id="rId16"/>
    <p:sldId id="823" r:id="rId17"/>
    <p:sldId id="824" r:id="rId18"/>
    <p:sldId id="825" r:id="rId19"/>
    <p:sldId id="826" r:id="rId20"/>
    <p:sldId id="849" r:id="rId21"/>
    <p:sldId id="871" r:id="rId22"/>
    <p:sldId id="850" r:id="rId23"/>
    <p:sldId id="851" r:id="rId24"/>
    <p:sldId id="852" r:id="rId25"/>
    <p:sldId id="853" r:id="rId26"/>
    <p:sldId id="876" r:id="rId27"/>
    <p:sldId id="828" r:id="rId28"/>
    <p:sldId id="829" r:id="rId29"/>
    <p:sldId id="830" r:id="rId30"/>
    <p:sldId id="831" r:id="rId31"/>
    <p:sldId id="832" r:id="rId32"/>
    <p:sldId id="833" r:id="rId33"/>
    <p:sldId id="834" r:id="rId34"/>
    <p:sldId id="835" r:id="rId35"/>
    <p:sldId id="836" r:id="rId36"/>
    <p:sldId id="770" r:id="rId37"/>
    <p:sldId id="771" r:id="rId38"/>
    <p:sldId id="772" r:id="rId39"/>
    <p:sldId id="773" r:id="rId40"/>
    <p:sldId id="787" r:id="rId41"/>
    <p:sldId id="785" r:id="rId42"/>
    <p:sldId id="786" r:id="rId43"/>
    <p:sldId id="794" r:id="rId44"/>
    <p:sldId id="792" r:id="rId45"/>
    <p:sldId id="874" r:id="rId46"/>
    <p:sldId id="858" r:id="rId47"/>
    <p:sldId id="875" r:id="rId48"/>
    <p:sldId id="862" r:id="rId49"/>
    <p:sldId id="839" r:id="rId50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63"/>
            <p14:sldId id="864"/>
            <p14:sldId id="872"/>
            <p14:sldId id="868"/>
            <p14:sldId id="869"/>
            <p14:sldId id="866"/>
            <p14:sldId id="859"/>
            <p14:sldId id="870"/>
            <p14:sldId id="861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71"/>
            <p14:sldId id="850"/>
            <p14:sldId id="851"/>
            <p14:sldId id="852"/>
            <p14:sldId id="853"/>
            <p14:sldId id="876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770"/>
            <p14:sldId id="771"/>
            <p14:sldId id="772"/>
            <p14:sldId id="773"/>
            <p14:sldId id="787"/>
            <p14:sldId id="785"/>
            <p14:sldId id="786"/>
            <p14:sldId id="794"/>
            <p14:sldId id="792"/>
            <p14:sldId id="874"/>
            <p14:sldId id="858"/>
            <p14:sldId id="875"/>
            <p14:sldId id="862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73" d="100"/>
          <a:sy n="73" d="100"/>
        </p:scale>
        <p:origin x="40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10/20/2021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10/20/2021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35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10/20/2021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10/20/2021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10/20/2021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10/20/2021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40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10/20/2021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10/20/2021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10/20/2021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</a:t>
            </a:r>
            <a:r>
              <a:rPr lang="en-US" dirty="0" smtClean="0"/>
              <a:t>2021-2022</a:t>
            </a:r>
            <a:endParaRPr lang="en-US" dirty="0" smtClean="0"/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Prof. 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Defining an IE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 what I will refer to as "classic" IE, we are converting documents to one or more table entries</a:t>
            </a:r>
          </a:p>
          <a:p>
            <a:pPr lvl="1"/>
            <a:r>
              <a:rPr lang="de-DE" dirty="0" smtClean="0"/>
              <a:t>There are other kinds of IE, we will talk about those later</a:t>
            </a:r>
          </a:p>
          <a:p>
            <a:r>
              <a:rPr lang="de-DE" dirty="0" smtClean="0"/>
              <a:t>The </a:t>
            </a:r>
            <a:r>
              <a:rPr lang="de-DE" b="1" dirty="0" smtClean="0"/>
              <a:t>design</a:t>
            </a:r>
            <a:r>
              <a:rPr lang="de-DE" dirty="0" smtClean="0"/>
              <a:t> of these tables is usually determined by some business need</a:t>
            </a:r>
          </a:p>
          <a:p>
            <a:r>
              <a:rPr lang="de-DE" dirty="0" smtClean="0"/>
              <a:t>Let's look at the table entries for a similar set of examples to the ones we just saw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86991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(IE)</a:t>
            </a:r>
          </a:p>
          <a:p>
            <a:pPr lvl="1"/>
            <a:r>
              <a:rPr lang="en-US" sz="1600" dirty="0" smtClean="0"/>
              <a:t>Weekly lecture from </a:t>
            </a:r>
            <a:r>
              <a:rPr lang="en-US" sz="1600" dirty="0" smtClean="0"/>
              <a:t>me here in BU 101</a:t>
            </a:r>
            <a:endParaRPr lang="en-US" sz="1600" dirty="0"/>
          </a:p>
          <a:p>
            <a:pPr lvl="1"/>
            <a:r>
              <a:rPr lang="en-US" sz="1600" dirty="0" smtClean="0"/>
              <a:t>Exactly the same scientific content as last year</a:t>
            </a:r>
          </a:p>
          <a:p>
            <a:pPr lvl="2"/>
            <a:r>
              <a:rPr lang="en-US" sz="1600" dirty="0" smtClean="0"/>
              <a:t>"</a:t>
            </a:r>
            <a:r>
              <a:rPr lang="en-US" sz="1600" dirty="0" err="1" smtClean="0"/>
              <a:t>Administravia</a:t>
            </a:r>
            <a:r>
              <a:rPr lang="en-US" sz="1600" dirty="0" smtClean="0"/>
              <a:t>" is slightly different, see these slides (also uploaded after class)</a:t>
            </a:r>
          </a:p>
          <a:p>
            <a:pPr lvl="2"/>
            <a:r>
              <a:rPr lang="en-US" sz="1600" dirty="0" smtClean="0"/>
              <a:t>2020-2021 videos are available, use these to review</a:t>
            </a:r>
            <a:endParaRPr lang="en-US" sz="1600" dirty="0" smtClean="0"/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There are two seminars! </a:t>
            </a:r>
            <a:r>
              <a:rPr lang="en-US" sz="1600" b="1" dirty="0" smtClean="0"/>
              <a:t>You come to just one of the two sessions</a:t>
            </a:r>
            <a:r>
              <a:rPr lang="en-US" sz="1600" dirty="0" smtClean="0"/>
              <a:t>, either Wednesdays 10:00 (Group 01) or Thursdays 10:00 (Group 02)</a:t>
            </a:r>
          </a:p>
          <a:p>
            <a:pPr lvl="2"/>
            <a:r>
              <a:rPr lang="en-US" sz="1600" dirty="0" smtClean="0"/>
              <a:t>You should have received an LSF-email stating which day you are registered </a:t>
            </a:r>
            <a:r>
              <a:rPr lang="en-US" sz="1600" dirty="0" smtClean="0"/>
              <a:t>for</a:t>
            </a:r>
          </a:p>
          <a:p>
            <a:pPr lvl="2"/>
            <a:r>
              <a:rPr lang="en-US" sz="1600" dirty="0" smtClean="0"/>
              <a:t>Wed is in this building, Thurs is in main building</a:t>
            </a:r>
            <a:endParaRPr lang="en-US" sz="1600" dirty="0" smtClean="0"/>
          </a:p>
          <a:p>
            <a:pPr lvl="1"/>
            <a:r>
              <a:rPr lang="en-US" sz="1600" dirty="0" smtClean="0"/>
              <a:t>You </a:t>
            </a:r>
            <a:r>
              <a:rPr lang="en-US" sz="1600" dirty="0" smtClean="0"/>
              <a:t>will present an oral report and then submit a written version later</a:t>
            </a:r>
          </a:p>
          <a:p>
            <a:pPr lvl="1"/>
            <a:r>
              <a:rPr lang="en-US" sz="1600" dirty="0" smtClean="0"/>
              <a:t>Oral </a:t>
            </a:r>
            <a:r>
              <a:rPr lang="en-US" sz="1600" dirty="0" smtClean="0"/>
              <a:t>reports will be done in groups of 3 students working on a single </a:t>
            </a:r>
            <a:r>
              <a:rPr lang="en-US" sz="1600" dirty="0" smtClean="0"/>
              <a:t>topic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51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4223" y="1925419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537" y="3005539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19" y="4221304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397" y="192364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0997" y="308048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4486349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0" y="1940137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191158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2783898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41120" y="2571750"/>
            <a:ext cx="1" cy="4337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>
            <a:off x="1041121" y="3651870"/>
            <a:ext cx="4346" cy="56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5" y="2569975"/>
            <a:ext cx="3600" cy="51050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>
            <a:off x="4635565" y="3726815"/>
            <a:ext cx="0" cy="7595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4290650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4475316"/>
            <a:ext cx="785557" cy="33419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9411"/>
              </p:ext>
            </p:extLst>
          </p:nvPr>
        </p:nvGraphicFramePr>
        <p:xfrm>
          <a:off x="5724128" y="1923678"/>
          <a:ext cx="2857917" cy="853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4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</a:t>
            </a: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892814" y="2246810"/>
            <a:ext cx="2094583" cy="2297660"/>
          </a:xfrm>
          <a:prstGeom prst="curvedConnector3">
            <a:avLst>
              <a:gd name="adj1" fmla="val 6519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422130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4948014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05334"/>
              </p:ext>
            </p:extLst>
          </p:nvPr>
        </p:nvGraphicFramePr>
        <p:xfrm>
          <a:off x="5746531" y="3111189"/>
          <a:ext cx="2857917" cy="972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2000" dirty="0" smtClean="0"/>
              <a:t>Registration:</a:t>
            </a:r>
          </a:p>
          <a:p>
            <a:pPr lvl="1"/>
            <a:r>
              <a:rPr lang="en-US" sz="1600" dirty="0" smtClean="0"/>
              <a:t>If you are a CIS Student: check whether you are registered for *both*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and the Seminar (these are </a:t>
            </a:r>
            <a:r>
              <a:rPr lang="en-US" sz="1600" b="1" dirty="0" smtClean="0"/>
              <a:t>two things</a:t>
            </a:r>
            <a:r>
              <a:rPr lang="en-US" sz="1600" dirty="0" smtClean="0"/>
              <a:t> in LSF!)</a:t>
            </a:r>
          </a:p>
          <a:p>
            <a:pPr lvl="2"/>
            <a:r>
              <a:rPr lang="en-US" sz="1600" dirty="0" smtClean="0"/>
              <a:t>Please </a:t>
            </a:r>
            <a:r>
              <a:rPr lang="en-US" sz="1600" b="1" dirty="0" smtClean="0"/>
              <a:t>ignore the </a:t>
            </a:r>
            <a:r>
              <a:rPr lang="en-US" sz="1600" b="1" dirty="0" err="1" smtClean="0"/>
              <a:t>Modulteilprüfung</a:t>
            </a:r>
            <a:r>
              <a:rPr lang="en-US" sz="1600" dirty="0" smtClean="0"/>
              <a:t> </a:t>
            </a:r>
            <a:r>
              <a:rPr lang="en-US" sz="1600" dirty="0" smtClean="0"/>
              <a:t>entries</a:t>
            </a:r>
          </a:p>
          <a:p>
            <a:pPr lvl="2"/>
            <a:r>
              <a:rPr lang="en-US" sz="1600" dirty="0" smtClean="0"/>
              <a:t>M</a:t>
            </a:r>
            <a:r>
              <a:rPr lang="en-US" sz="1600" dirty="0" smtClean="0"/>
              <a:t>ake </a:t>
            </a:r>
            <a:r>
              <a:rPr lang="en-US" sz="1600" dirty="0" smtClean="0"/>
              <a:t>sure you are registered for the Seminar and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a good number of people only in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just a couple of people only in the Seminar</a:t>
            </a:r>
          </a:p>
        </p:txBody>
      </p:sp>
    </p:spTree>
    <p:extLst>
      <p:ext uri="{BB962C8B-B14F-4D97-AF65-F5344CB8AC3E}">
        <p14:creationId xmlns:p14="http://schemas.microsoft.com/office/powerpoint/2010/main" val="1305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((Subj&lt;company&gt;) (Verb located) (*) (</a:t>
            </a:r>
            <a:r>
              <a:rPr lang="en-US" dirty="0" err="1" smtClean="0"/>
              <a:t>Obj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542" y="4902428"/>
            <a:ext cx="2165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modified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Vorlesung</a:t>
            </a:r>
            <a:r>
              <a:rPr lang="en-US" sz="1800" dirty="0" smtClean="0"/>
              <a:t> and Seminar are two separate courses (in same module for CIS people)</a:t>
            </a:r>
          </a:p>
          <a:p>
            <a:pPr lvl="1"/>
            <a:r>
              <a:rPr lang="en-US" sz="1600" dirty="0" smtClean="0"/>
              <a:t>However, </a:t>
            </a:r>
            <a:r>
              <a:rPr lang="en-US" sz="1600" dirty="0" smtClean="0"/>
              <a:t>there will </a:t>
            </a:r>
            <a:r>
              <a:rPr lang="en-US" sz="1600" dirty="0" smtClean="0"/>
              <a:t>be some shifting around of </a:t>
            </a:r>
            <a:r>
              <a:rPr lang="en-US" sz="1600" dirty="0" smtClean="0"/>
              <a:t>slots</a:t>
            </a:r>
            <a:endParaRPr lang="en-US" sz="1600" dirty="0" smtClean="0"/>
          </a:p>
          <a:p>
            <a:r>
              <a:rPr lang="en-US" sz="1800" dirty="0" err="1" smtClean="0"/>
              <a:t>Vorlesung</a:t>
            </a:r>
            <a:r>
              <a:rPr lang="en-US" sz="1800" dirty="0" smtClean="0"/>
              <a:t> (Grade): </a:t>
            </a:r>
          </a:p>
          <a:p>
            <a:pPr lvl="1"/>
            <a:r>
              <a:rPr lang="en-US" sz="1600" dirty="0" err="1" smtClean="0"/>
              <a:t>Klausur</a:t>
            </a:r>
            <a:r>
              <a:rPr lang="en-US" sz="1600" dirty="0" smtClean="0"/>
              <a:t> in February entirely determines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grade</a:t>
            </a:r>
          </a:p>
          <a:p>
            <a:r>
              <a:rPr lang="en-US" sz="1800" dirty="0" smtClean="0"/>
              <a:t>Seminar (Grade): </a:t>
            </a:r>
          </a:p>
          <a:p>
            <a:pPr lvl="1"/>
            <a:r>
              <a:rPr lang="en-US" sz="1600" dirty="0" err="1" smtClean="0"/>
              <a:t>Referat</a:t>
            </a:r>
            <a:endParaRPr lang="en-US" sz="1600" dirty="0" smtClean="0"/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</a:t>
            </a:r>
            <a:r>
              <a:rPr lang="en-US" sz="1600" dirty="0" smtClean="0"/>
              <a:t>pages, independent for each student, </a:t>
            </a:r>
            <a:r>
              <a:rPr lang="en-US" sz="1600" dirty="0" smtClean="0"/>
              <a:t>due </a:t>
            </a:r>
            <a:r>
              <a:rPr lang="en-US" sz="1600" b="1" dirty="0" smtClean="0"/>
              <a:t>3 weeks</a:t>
            </a:r>
            <a:r>
              <a:rPr lang="en-US" sz="1600" dirty="0" smtClean="0"/>
              <a:t> 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Grades of </a:t>
            </a:r>
            <a:r>
              <a:rPr lang="en-US" sz="1800" dirty="0" err="1" smtClean="0"/>
              <a:t>Vorlesung</a:t>
            </a:r>
            <a:r>
              <a:rPr lang="en-US" sz="1800" dirty="0" smtClean="0"/>
              <a:t> and Seminar are independent</a:t>
            </a:r>
            <a:endParaRPr lang="en-US" sz="2000" dirty="0" smtClean="0"/>
          </a:p>
          <a:p>
            <a:r>
              <a:rPr lang="en-US" sz="1800" dirty="0" smtClean="0"/>
              <a:t>CIS-</a:t>
            </a:r>
            <a:r>
              <a:rPr lang="en-US" sz="1800" dirty="0" err="1" smtClean="0"/>
              <a:t>ler</a:t>
            </a:r>
            <a:r>
              <a:rPr lang="en-US" sz="1800" dirty="0" smtClean="0"/>
              <a:t>: No </a:t>
            </a:r>
            <a:r>
              <a:rPr lang="en-US" sz="1800" dirty="0" err="1" smtClean="0"/>
              <a:t>Notenverbesserung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0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basic information extraction (through Named Entity Recognition)</a:t>
            </a:r>
          </a:p>
          <a:p>
            <a:pPr lvl="1"/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pPr lvl="1"/>
            <a:r>
              <a:rPr lang="en-US" sz="1800" dirty="0"/>
              <a:t>Source </a:t>
            </a:r>
            <a:r>
              <a:rPr lang="en-US" sz="1800" dirty="0" smtClean="0"/>
              <a:t>Selection</a:t>
            </a:r>
            <a:endParaRPr lang="en-US" sz="1800" dirty="0"/>
          </a:p>
          <a:p>
            <a:pPr lvl="1"/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pPr lvl="1"/>
            <a:r>
              <a:rPr lang="en-US" sz="1800" dirty="0" smtClean="0"/>
              <a:t>Named Entity Recognition (NER)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II: machine learning in depth (mostly tagging models used for named entities)</a:t>
            </a:r>
          </a:p>
          <a:p>
            <a:pPr lvl="1"/>
            <a:r>
              <a:rPr lang="en-US" sz="1800" dirty="0" smtClean="0"/>
              <a:t>Decision Trees and Overfitting</a:t>
            </a:r>
          </a:p>
          <a:p>
            <a:pPr lvl="1"/>
            <a:r>
              <a:rPr lang="en-US" sz="1800" dirty="0" smtClean="0"/>
              <a:t>Linear Models</a:t>
            </a:r>
          </a:p>
          <a:p>
            <a:pPr lvl="1"/>
            <a:r>
              <a:rPr lang="en-US" sz="1800" dirty="0" smtClean="0"/>
              <a:t>Feature Engineering</a:t>
            </a:r>
          </a:p>
          <a:p>
            <a:pPr lvl="1"/>
            <a:r>
              <a:rPr lang="en-US" sz="1800" dirty="0" smtClean="0"/>
              <a:t>Word </a:t>
            </a:r>
            <a:r>
              <a:rPr lang="en-US" sz="1800" dirty="0" err="1" smtClean="0"/>
              <a:t>Embeddings</a:t>
            </a:r>
            <a:endParaRPr lang="en-US" sz="1800" dirty="0" smtClean="0"/>
          </a:p>
          <a:p>
            <a:pPr lvl="1"/>
            <a:r>
              <a:rPr lang="en-US" sz="1800" dirty="0" smtClean="0"/>
              <a:t>Deep Learning (Non-Linear Models)</a:t>
            </a:r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III: advanced information extraction</a:t>
            </a:r>
          </a:p>
          <a:p>
            <a:pPr lvl="1"/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Ontological IE/Open IE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 </a:t>
            </a:r>
            <a:r>
              <a:rPr lang="de-DE" dirty="0" err="1" smtClean="0"/>
              <a:t>words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seminar</a:t>
            </a:r>
            <a:r>
              <a:rPr lang="de-DE" dirty="0" smtClean="0"/>
              <a:t> </a:t>
            </a:r>
            <a:r>
              <a:rPr lang="de-DE" dirty="0" err="1" smtClean="0"/>
              <a:t>tomorrow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cancelled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topics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on November 3rd</a:t>
            </a:r>
            <a:endParaRPr lang="de-DE" dirty="0"/>
          </a:p>
          <a:p>
            <a:r>
              <a:rPr lang="de-DE" dirty="0" smtClean="0"/>
              <a:t>Also, don't forget the reading for next week! </a:t>
            </a:r>
          </a:p>
          <a:p>
            <a:r>
              <a:rPr lang="de-DE" b="1" dirty="0" smtClean="0"/>
              <a:t>Sarawagi: Information Extraction</a:t>
            </a:r>
            <a:r>
              <a:rPr lang="de-DE" dirty="0" smtClean="0"/>
              <a:t> (available from web </a:t>
            </a:r>
            <a:r>
              <a:rPr lang="de-DE" dirty="0" err="1" smtClean="0"/>
              <a:t>page</a:t>
            </a:r>
            <a:r>
              <a:rPr lang="de-DE" dirty="0" smtClean="0"/>
              <a:t>) 	Read the </a:t>
            </a:r>
            <a:r>
              <a:rPr lang="de-DE" dirty="0" err="1" smtClean="0"/>
              <a:t>introduction</a:t>
            </a:r>
            <a:r>
              <a:rPr lang="de-DE" dirty="0" smtClean="0"/>
              <a:t>!</a:t>
            </a:r>
          </a:p>
          <a:p>
            <a:r>
              <a:rPr lang="de-DE" dirty="0" smtClean="0"/>
              <a:t>These </a:t>
            </a:r>
            <a:r>
              <a:rPr lang="de-DE" dirty="0" err="1" smtClean="0"/>
              <a:t>slides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/>
              <a:t> </a:t>
            </a:r>
            <a:r>
              <a:rPr lang="de-DE" dirty="0" err="1" smtClean="0"/>
              <a:t>uploaded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DE" dirty="0" smtClean="0"/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WS 2020-2021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, </a:t>
            </a:r>
            <a:r>
              <a:rPr lang="de-DE" dirty="0" err="1" smtClean="0"/>
              <a:t>note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"</a:t>
            </a:r>
            <a:r>
              <a:rPr lang="de-DE" dirty="0" err="1" smtClean="0"/>
              <a:t>Administravia</a:t>
            </a:r>
            <a:r>
              <a:rPr lang="de-DE" dirty="0" smtClean="0"/>
              <a:t>" </a:t>
            </a:r>
            <a:r>
              <a:rPr lang="de-DE" dirty="0" err="1" smtClean="0"/>
              <a:t>is</a:t>
            </a:r>
            <a:r>
              <a:rPr lang="de-DE" dirty="0" smtClean="0"/>
              <a:t> different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</a:t>
            </a:r>
            <a:r>
              <a:rPr lang="de-DE" baseline="0" dirty="0" smtClean="0"/>
              <a:t> – Administravia - IV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Syllabus: </a:t>
            </a:r>
            <a:r>
              <a:rPr lang="en-US" sz="1800" dirty="0" smtClean="0"/>
              <a:t>see WS last year</a:t>
            </a:r>
            <a:endParaRPr lang="en-US" sz="1800" dirty="0" smtClean="0"/>
          </a:p>
          <a:p>
            <a:pPr lvl="1"/>
            <a:r>
              <a:rPr lang="en-US" sz="1600" dirty="0" smtClean="0"/>
              <a:t>Brief idea at end of this slide deck</a:t>
            </a:r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r>
              <a:rPr lang="en-US" sz="1800" dirty="0" smtClean="0"/>
              <a:t> for the Seminar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presented </a:t>
            </a:r>
            <a:r>
              <a:rPr lang="en-US" sz="1600" dirty="0" smtClean="0"/>
              <a:t>*here* in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, in two weeks on Nov 3rd</a:t>
            </a:r>
            <a:endParaRPr lang="en-US" sz="1600" dirty="0" smtClean="0"/>
          </a:p>
          <a:p>
            <a:r>
              <a:rPr lang="en-US" sz="1800" dirty="0" smtClean="0"/>
              <a:t>Literature: 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Required: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Sunita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Sarawagi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. Information Extraction. </a:t>
            </a: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Foundations and Trends in Databases, 1(3):261–377, 2008.</a:t>
            </a:r>
            <a:r>
              <a:rPr lang="de-DE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(good survey paper, somewhat brief)</a:t>
            </a:r>
            <a:endParaRPr lang="de-DE" sz="1600" dirty="0" smtClean="0">
              <a:effectLst/>
            </a:endParaRPr>
          </a:p>
          <a:p>
            <a:pPr lvl="2"/>
            <a:r>
              <a:rPr lang="en-US" sz="1600" b="1" dirty="0" smtClean="0"/>
              <a:t>Please read the introduction for next week (it is available on the web page!)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/>
              <a:t>Optional: 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Christopher D. Manning, Prabhakar Raghavan and Hinrich Schuetze, </a:t>
            </a:r>
            <a:r>
              <a:rPr lang="de-DE" sz="1600" i="1" dirty="0" smtClean="0">
                <a:solidFill>
                  <a:schemeClr val="tx1"/>
                </a:solidFill>
                <a:effectLst/>
              </a:rPr>
              <a:t>Introduction to Information Retrieval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, Cambridge University Press. 2008. (good information retrieval textbook,  preview copies available from the book website: http://nlp.stanford.edu/IR-book/)</a:t>
            </a:r>
            <a:endParaRPr lang="de-DE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An introduction to the course</a:t>
            </a:r>
          </a:p>
          <a:p>
            <a:pPr lvl="1"/>
            <a:r>
              <a:rPr lang="de-DE" sz="2400" dirty="0" smtClean="0"/>
              <a:t>The topic "Information Extraction" means different things to different people</a:t>
            </a:r>
          </a:p>
          <a:p>
            <a:pPr lvl="1"/>
            <a:r>
              <a:rPr lang="de-DE" sz="2400" dirty="0" smtClean="0"/>
              <a:t>In this course we will look at several different perspectives</a:t>
            </a:r>
          </a:p>
          <a:p>
            <a:pPr lvl="1"/>
            <a:r>
              <a:rPr lang="de-DE" sz="2400" dirty="0" smtClean="0"/>
              <a:t>There is unfortunately no comprehensive textbook that includes all of these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My Biases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As you may have noticed by now: I am from the US (PhD in Computer Science from USC/ISI, Artifical Intelligence division) </a:t>
            </a:r>
          </a:p>
          <a:p>
            <a:r>
              <a:rPr lang="de-DE" dirty="0" smtClean="0"/>
              <a:t>I am a professor here at CIS</a:t>
            </a:r>
          </a:p>
          <a:p>
            <a:r>
              <a:rPr lang="de-DE" dirty="0" smtClean="0"/>
              <a:t>I do research in the broad area of </a:t>
            </a:r>
            <a:r>
              <a:rPr lang="de-DE" b="1" dirty="0" smtClean="0"/>
              <a:t>statistical NLP</a:t>
            </a:r>
          </a:p>
          <a:p>
            <a:pPr lvl="1"/>
            <a:r>
              <a:rPr lang="de-DE" dirty="0" smtClean="0"/>
              <a:t>I mostly work on </a:t>
            </a:r>
            <a:r>
              <a:rPr lang="de-DE" b="1" dirty="0" smtClean="0"/>
              <a:t>machine translation</a:t>
            </a:r>
            <a:r>
              <a:rPr lang="de-DE" dirty="0" smtClean="0"/>
              <a:t>, and related structured prediction problems (e.g., treebank-based syntactic parsing, generation using sequence (tagging) models)</a:t>
            </a:r>
          </a:p>
          <a:p>
            <a:pPr lvl="1"/>
            <a:r>
              <a:rPr lang="de-DE" dirty="0" smtClean="0"/>
              <a:t>I also work on other multilingual problems such as cross-language information retrieval</a:t>
            </a:r>
          </a:p>
          <a:p>
            <a:r>
              <a:rPr lang="de-DE" dirty="0" smtClean="0"/>
              <a:t>With respect to </a:t>
            </a:r>
            <a:r>
              <a:rPr lang="de-DE" b="1" dirty="0" smtClean="0"/>
              <a:t>rule-based NLP </a:t>
            </a:r>
            <a:r>
              <a:rPr lang="de-DE" dirty="0" smtClean="0"/>
              <a:t>(with manually written rules), I'll try to be as fair as </a:t>
            </a:r>
            <a:r>
              <a:rPr lang="de-DE" dirty="0" err="1" smtClean="0"/>
              <a:t>humanly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lvl="1"/>
            <a:r>
              <a:rPr lang="de-DE" dirty="0" smtClean="0"/>
              <a:t>I do use these techniques sometimes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Outline for 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Problems requiring information extraction</a:t>
            </a:r>
          </a:p>
          <a:p>
            <a:pPr lvl="1"/>
            <a:r>
              <a:rPr lang="de-DE" dirty="0" smtClean="0"/>
              <a:t>Basic idea of the output</a:t>
            </a:r>
          </a:p>
          <a:p>
            <a:r>
              <a:rPr lang="de-DE" dirty="0" smtClean="0"/>
              <a:t>Abstract idea of the core of an information extraction pipeline</a:t>
            </a:r>
          </a:p>
          <a:p>
            <a:r>
              <a:rPr lang="de-DE" dirty="0" smtClean="0"/>
              <a:t>Course topics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48</TotalTime>
  <Words>2424</Words>
  <Application>Microsoft Office PowerPoint</Application>
  <PresentationFormat>On-screen Show (16:9)</PresentationFormat>
  <Paragraphs>440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ＭＳ Ｐゴシック</vt:lpstr>
      <vt:lpstr>SimSun</vt:lpstr>
      <vt:lpstr>Arial</vt:lpstr>
      <vt:lpstr>Calibri</vt:lpstr>
      <vt:lpstr>Century Gothic</vt:lpstr>
      <vt:lpstr>Lucida Sans</vt:lpstr>
      <vt:lpstr>Palatino</vt:lpstr>
      <vt:lpstr>Tahoma</vt:lpstr>
      <vt:lpstr>Times</vt:lpstr>
      <vt:lpstr>Times New Roman</vt:lpstr>
      <vt:lpstr>Verdana</vt:lpstr>
      <vt:lpstr>Wingdings</vt:lpstr>
      <vt:lpstr>NLP-class</vt:lpstr>
      <vt:lpstr>Office Theme</vt:lpstr>
      <vt:lpstr>1_NLP-class</vt:lpstr>
      <vt:lpstr>Information Extraction</vt:lpstr>
      <vt:lpstr>Information Extraction – Administravia - I</vt:lpstr>
      <vt:lpstr>Information Extraction – Administravia - II</vt:lpstr>
      <vt:lpstr>Information Extraction – Administravia - III</vt:lpstr>
      <vt:lpstr>Information Extraction – Administravia - IV</vt:lpstr>
      <vt:lpstr>PowerPoint Presentation</vt:lpstr>
      <vt:lpstr>Information Extraction</vt:lpstr>
      <vt:lpstr>My Biases</vt:lpstr>
      <vt:lpstr>Outline for today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Defining an IE problem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Resolving coreference (both within and across documents)</vt:lpstr>
      <vt:lpstr>Rough Accuracy of Information Extraction</vt:lpstr>
      <vt:lpstr>What we will cover in this class (briefly)</vt:lpstr>
      <vt:lpstr>What we will cover in this class (briefly)</vt:lpstr>
      <vt:lpstr>What we will cover in this class (briefly)</vt:lpstr>
      <vt:lpstr>Last words</vt:lpstr>
      <vt:lpstr>PowerPoint Presentation</vt:lpstr>
    </vt:vector>
  </TitlesOfParts>
  <Company>LMU Munich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fraser</cp:lastModifiedBy>
  <cp:revision>272</cp:revision>
  <cp:lastPrinted>2011-10-24T03:34:11Z</cp:lastPrinted>
  <dcterms:created xsi:type="dcterms:W3CDTF">2010-04-19T15:31:24Z</dcterms:created>
  <dcterms:modified xsi:type="dcterms:W3CDTF">2021-10-20T12:42:20Z</dcterms:modified>
</cp:coreProperties>
</file>